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2"/>
  </p:notesMasterIdLst>
  <p:sldIdLst>
    <p:sldId id="548" r:id="rId2"/>
    <p:sldId id="547" r:id="rId3"/>
    <p:sldId id="550" r:id="rId4"/>
    <p:sldId id="551" r:id="rId5"/>
    <p:sldId id="554" r:id="rId6"/>
    <p:sldId id="552" r:id="rId7"/>
    <p:sldId id="750" r:id="rId8"/>
    <p:sldId id="751" r:id="rId9"/>
    <p:sldId id="761" r:id="rId10"/>
    <p:sldId id="784" r:id="rId11"/>
    <p:sldId id="625" r:id="rId12"/>
    <p:sldId id="762" r:id="rId13"/>
    <p:sldId id="752" r:id="rId14"/>
    <p:sldId id="845" r:id="rId15"/>
    <p:sldId id="749" r:id="rId16"/>
    <p:sldId id="680" r:id="rId17"/>
    <p:sldId id="857" r:id="rId18"/>
    <p:sldId id="856" r:id="rId19"/>
    <p:sldId id="775" r:id="rId20"/>
    <p:sldId id="843" r:id="rId21"/>
    <p:sldId id="844" r:id="rId22"/>
    <p:sldId id="854" r:id="rId23"/>
    <p:sldId id="562" r:id="rId24"/>
    <p:sldId id="567" r:id="rId25"/>
    <p:sldId id="568" r:id="rId26"/>
    <p:sldId id="565" r:id="rId27"/>
    <p:sldId id="855" r:id="rId28"/>
    <p:sldId id="874" r:id="rId29"/>
    <p:sldId id="257" r:id="rId30"/>
    <p:sldId id="574" r:id="rId31"/>
    <p:sldId id="590" r:id="rId32"/>
    <p:sldId id="591" r:id="rId33"/>
    <p:sldId id="875" r:id="rId34"/>
    <p:sldId id="873" r:id="rId35"/>
    <p:sldId id="265" r:id="rId36"/>
    <p:sldId id="848" r:id="rId37"/>
    <p:sldId id="571" r:id="rId38"/>
    <p:sldId id="849" r:id="rId39"/>
    <p:sldId id="264" r:id="rId40"/>
    <p:sldId id="766" r:id="rId41"/>
    <p:sldId id="769" r:id="rId42"/>
    <p:sldId id="767" r:id="rId43"/>
    <p:sldId id="768" r:id="rId44"/>
    <p:sldId id="850" r:id="rId45"/>
    <p:sldId id="847" r:id="rId46"/>
    <p:sldId id="851" r:id="rId47"/>
    <p:sldId id="858" r:id="rId48"/>
    <p:sldId id="859" r:id="rId49"/>
    <p:sldId id="842" r:id="rId50"/>
    <p:sldId id="860" r:id="rId51"/>
    <p:sldId id="861" r:id="rId52"/>
    <p:sldId id="790" r:id="rId53"/>
    <p:sldId id="792" r:id="rId54"/>
    <p:sldId id="793" r:id="rId55"/>
    <p:sldId id="794" r:id="rId56"/>
    <p:sldId id="795" r:id="rId57"/>
    <p:sldId id="839" r:id="rId58"/>
    <p:sldId id="799" r:id="rId59"/>
    <p:sldId id="800" r:id="rId60"/>
    <p:sldId id="803" r:id="rId61"/>
    <p:sldId id="809" r:id="rId62"/>
    <p:sldId id="791" r:id="rId63"/>
    <p:sldId id="811" r:id="rId64"/>
    <p:sldId id="812" r:id="rId65"/>
    <p:sldId id="814" r:id="rId66"/>
    <p:sldId id="822" r:id="rId67"/>
    <p:sldId id="824" r:id="rId68"/>
    <p:sldId id="826" r:id="rId69"/>
    <p:sldId id="828" r:id="rId70"/>
    <p:sldId id="830" r:id="rId71"/>
    <p:sldId id="832" r:id="rId72"/>
    <p:sldId id="837" r:id="rId73"/>
    <p:sldId id="838" r:id="rId74"/>
    <p:sldId id="862" r:id="rId75"/>
    <p:sldId id="863" r:id="rId76"/>
    <p:sldId id="864" r:id="rId77"/>
    <p:sldId id="866" r:id="rId78"/>
    <p:sldId id="700" r:id="rId79"/>
    <p:sldId id="701" r:id="rId80"/>
    <p:sldId id="868" r:id="rId81"/>
    <p:sldId id="867" r:id="rId82"/>
    <p:sldId id="869" r:id="rId83"/>
    <p:sldId id="871" r:id="rId84"/>
    <p:sldId id="872" r:id="rId85"/>
    <p:sldId id="258" r:id="rId86"/>
    <p:sldId id="777" r:id="rId87"/>
    <p:sldId id="779" r:id="rId88"/>
    <p:sldId id="781" r:id="rId89"/>
    <p:sldId id="782" r:id="rId90"/>
    <p:sldId id="783"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520"/>
    <p:restoredTop sz="81732"/>
  </p:normalViewPr>
  <p:slideViewPr>
    <p:cSldViewPr snapToGrid="0">
      <p:cViewPr>
        <p:scale>
          <a:sx n="147" d="100"/>
          <a:sy n="147" d="100"/>
        </p:scale>
        <p:origin x="2416" y="728"/>
      </p:cViewPr>
      <p:guideLst>
        <p:guide orient="horz" pos="424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0A846-5055-BA4B-9D00-DF1ABEB4394C}" type="datetimeFigureOut">
              <a:rPr lang="en-US" smtClean="0"/>
              <a:t>2/27/23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918609-9148-ED42-B490-262A6B6C8CD4}" type="slidenum">
              <a:rPr lang="en-US" smtClean="0"/>
              <a:t>‹#›</a:t>
            </a:fld>
            <a:endParaRPr lang="en-US"/>
          </a:p>
        </p:txBody>
      </p:sp>
    </p:spTree>
    <p:extLst>
      <p:ext uri="{BB962C8B-B14F-4D97-AF65-F5344CB8AC3E}">
        <p14:creationId xmlns:p14="http://schemas.microsoft.com/office/powerpoint/2010/main" val="4261436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2</a:t>
            </a:fld>
            <a:endParaRPr lang="en-US"/>
          </a:p>
        </p:txBody>
      </p:sp>
    </p:spTree>
    <p:extLst>
      <p:ext uri="{BB962C8B-B14F-4D97-AF65-F5344CB8AC3E}">
        <p14:creationId xmlns:p14="http://schemas.microsoft.com/office/powerpoint/2010/main" val="88668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overly simplistic schematic that I hope will demonstrate this</a:t>
            </a:r>
          </a:p>
          <a:p>
            <a:endParaRPr lang="en-US" dirty="0"/>
          </a:p>
          <a:p>
            <a:r>
              <a:rPr lang="en-US" dirty="0"/>
              <a:t>Plants draw carbon dioxide in from the atmosphere and convert this to simple sugars</a:t>
            </a:r>
          </a:p>
        </p:txBody>
      </p:sp>
      <p:sp>
        <p:nvSpPr>
          <p:cNvPr id="4" name="Slide Number Placeholder 3"/>
          <p:cNvSpPr>
            <a:spLocks noGrp="1"/>
          </p:cNvSpPr>
          <p:nvPr>
            <p:ph type="sldNum" sz="quarter" idx="5"/>
          </p:nvPr>
        </p:nvSpPr>
        <p:spPr/>
        <p:txBody>
          <a:bodyPr/>
          <a:lstStyle/>
          <a:p>
            <a:fld id="{306ACC5A-C07E-EE47-AB07-8E8D8EB2A8C1}" type="slidenum">
              <a:rPr lang="en-US" smtClean="0"/>
              <a:t>23</a:t>
            </a:fld>
            <a:endParaRPr lang="en-US"/>
          </a:p>
        </p:txBody>
      </p:sp>
    </p:spTree>
    <p:extLst>
      <p:ext uri="{BB962C8B-B14F-4D97-AF65-F5344CB8AC3E}">
        <p14:creationId xmlns:p14="http://schemas.microsoft.com/office/powerpoint/2010/main" val="1033964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supports net primary production, and allows plants to allocate carbon toward two primary pathways</a:t>
            </a:r>
          </a:p>
        </p:txBody>
      </p:sp>
      <p:sp>
        <p:nvSpPr>
          <p:cNvPr id="4" name="Slide Number Placeholder 3"/>
          <p:cNvSpPr>
            <a:spLocks noGrp="1"/>
          </p:cNvSpPr>
          <p:nvPr>
            <p:ph type="sldNum" sz="quarter" idx="5"/>
          </p:nvPr>
        </p:nvSpPr>
        <p:spPr/>
        <p:txBody>
          <a:bodyPr/>
          <a:lstStyle/>
          <a:p>
            <a:fld id="{306ACC5A-C07E-EE47-AB07-8E8D8EB2A8C1}" type="slidenum">
              <a:rPr lang="en-US" smtClean="0"/>
              <a:t>24</a:t>
            </a:fld>
            <a:endParaRPr lang="en-US"/>
          </a:p>
        </p:txBody>
      </p:sp>
    </p:spTree>
    <p:extLst>
      <p:ext uri="{BB962C8B-B14F-4D97-AF65-F5344CB8AC3E}">
        <p14:creationId xmlns:p14="http://schemas.microsoft.com/office/powerpoint/2010/main" val="4101517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plants might use carbon to support whole plant growth. This may be through woody tissue production, leaf production and maintenance, or toward storage</a:t>
            </a:r>
          </a:p>
          <a:p>
            <a:endParaRPr lang="en-US" dirty="0"/>
          </a:p>
          <a:p>
            <a:r>
              <a:rPr lang="en-US" dirty="0"/>
              <a:t>Alternatively, plants might use carbon to support soil resource uptake. This can either be through fine root production, root exudation, or carbon exchange with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25</a:t>
            </a:fld>
            <a:endParaRPr lang="en-US"/>
          </a:p>
        </p:txBody>
      </p:sp>
    </p:spTree>
    <p:extLst>
      <p:ext uri="{BB962C8B-B14F-4D97-AF65-F5344CB8AC3E}">
        <p14:creationId xmlns:p14="http://schemas.microsoft.com/office/powerpoint/2010/main" val="807504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Plants use carbon allocated belowground to acquire important resources that support photosynthetic and metabolic demand. While there are a ton of different nutrients plants acquire, plants acquire nitrogen in the largest quantity. </a:t>
            </a:r>
          </a:p>
          <a:p>
            <a:endParaRPr lang="en-US" dirty="0"/>
          </a:p>
          <a:p>
            <a:r>
              <a:rPr lang="en-US" dirty="0"/>
              <a:t>Once acquired, nitrogen can be used for maintenance of structural tissue, production and maintenance of photosynthetic enzymes, and many other important functions that are critical for the growth, reproduction, and survival of an individual plant.</a:t>
            </a:r>
          </a:p>
        </p:txBody>
      </p:sp>
      <p:sp>
        <p:nvSpPr>
          <p:cNvPr id="4" name="Slide Number Placeholder 3"/>
          <p:cNvSpPr>
            <a:spLocks noGrp="1"/>
          </p:cNvSpPr>
          <p:nvPr>
            <p:ph type="sldNum" sz="quarter" idx="5"/>
          </p:nvPr>
        </p:nvSpPr>
        <p:spPr/>
        <p:txBody>
          <a:bodyPr/>
          <a:lstStyle/>
          <a:p>
            <a:fld id="{306ACC5A-C07E-EE47-AB07-8E8D8EB2A8C1}" type="slidenum">
              <a:rPr lang="en-US" smtClean="0"/>
              <a:t>26</a:t>
            </a:fld>
            <a:endParaRPr lang="en-US"/>
          </a:p>
        </p:txBody>
      </p:sp>
    </p:spTree>
    <p:extLst>
      <p:ext uri="{BB962C8B-B14F-4D97-AF65-F5344CB8AC3E}">
        <p14:creationId xmlns:p14="http://schemas.microsoft.com/office/powerpoint/2010/main" val="3163574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plants are not able to acquire nitrogen without first allocating carbon belowground. </a:t>
            </a:r>
          </a:p>
          <a:p>
            <a:endParaRPr lang="en-US" dirty="0"/>
          </a:p>
          <a:p>
            <a:r>
              <a:rPr lang="en-US" dirty="0"/>
              <a:t>Thus, there are inherent carbon costs associated with acquiring nitrogen. </a:t>
            </a:r>
          </a:p>
          <a:p>
            <a:endParaRPr lang="en-US" dirty="0"/>
          </a:p>
          <a:p>
            <a:r>
              <a:rPr lang="en-US" dirty="0"/>
              <a:t>These can include structural carbon costs associated with root production and maintenance, or active carbon costs associated with exchange of carbon to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27</a:t>
            </a:fld>
            <a:endParaRPr lang="en-US"/>
          </a:p>
        </p:txBody>
      </p:sp>
    </p:spTree>
    <p:extLst>
      <p:ext uri="{BB962C8B-B14F-4D97-AF65-F5344CB8AC3E}">
        <p14:creationId xmlns:p14="http://schemas.microsoft.com/office/powerpoint/2010/main" val="3835282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plants are not able to acquire nitrogen without first allocating carbon belowground. </a:t>
            </a:r>
          </a:p>
          <a:p>
            <a:endParaRPr lang="en-US" dirty="0"/>
          </a:p>
          <a:p>
            <a:r>
              <a:rPr lang="en-US" dirty="0"/>
              <a:t>Thus, there are inherent carbon costs associated with acquiring nitrogen. </a:t>
            </a:r>
          </a:p>
          <a:p>
            <a:endParaRPr lang="en-US" dirty="0"/>
          </a:p>
          <a:p>
            <a:r>
              <a:rPr lang="en-US" dirty="0"/>
              <a:t>These can include structural carbon costs associated with root production and maintenance, or active carbon costs associated with exchange of carbon to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28</a:t>
            </a:fld>
            <a:endParaRPr lang="en-US"/>
          </a:p>
        </p:txBody>
      </p:sp>
    </p:spTree>
    <p:extLst>
      <p:ext uri="{BB962C8B-B14F-4D97-AF65-F5344CB8AC3E}">
        <p14:creationId xmlns:p14="http://schemas.microsoft.com/office/powerpoint/2010/main" val="3149500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carbon costs to acquire nitrogen are dynamic and therefore are likely to change with changing aboveground and belowground environmental conditions.</a:t>
            </a:r>
          </a:p>
          <a:p>
            <a:endParaRPr lang="en-US" dirty="0"/>
          </a:p>
          <a:p>
            <a:r>
              <a:rPr lang="en-US" dirty="0"/>
              <a:t>Belowground, soil nitrogen availability likely plays an important role in modifying these carbon costs. </a:t>
            </a:r>
          </a:p>
          <a:p>
            <a:endParaRPr lang="en-US" dirty="0"/>
          </a:p>
          <a:p>
            <a:r>
              <a:rPr lang="en-US" dirty="0"/>
              <a:t>This is because increases in soil nitrogen availability do not influence plant demand to acquire soil resources, and therefore likely do not have a large impact on the magnitude of belowground carbon investments. </a:t>
            </a:r>
          </a:p>
          <a:p>
            <a:endParaRPr lang="en-US" dirty="0"/>
          </a:p>
          <a:p>
            <a:r>
              <a:rPr lang="en-US" dirty="0"/>
              <a:t>Thus, if plants acquire additional nitrogen without a proportional change in belowground carbon, then carbon costs to acquire nitrogen would likely decrease with increasing soil nitrogen availability. </a:t>
            </a:r>
          </a:p>
          <a:p>
            <a:endParaRPr lang="en-US" dirty="0"/>
          </a:p>
          <a:p>
            <a:r>
              <a:rPr lang="en-US" dirty="0"/>
              <a:t>This could be indexed through increased per-root nitrogen uptake in species that acquire most of their nitrogen through direct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29</a:t>
            </a:fld>
            <a:endParaRPr lang="en-US"/>
          </a:p>
        </p:txBody>
      </p:sp>
    </p:spTree>
    <p:extLst>
      <p:ext uri="{BB962C8B-B14F-4D97-AF65-F5344CB8AC3E}">
        <p14:creationId xmlns:p14="http://schemas.microsoft.com/office/powerpoint/2010/main" val="221782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however, that effects of soil nitrogen availability on carbon costs to acquire nitrogen may be context dependent on species nitrogen acquisition strategy.</a:t>
            </a:r>
          </a:p>
          <a:p>
            <a:endParaRPr lang="en-US" dirty="0"/>
          </a:p>
          <a:p>
            <a:r>
              <a:rPr lang="en-US" dirty="0"/>
              <a:t>This has been shown in several modeling studies and meta-analyses in species that associate with different types of mycorrhizal fungi, species that associate with nitrogen fixing bacteria, and species that acquire nitrogen mostly via direct uptake</a:t>
            </a:r>
          </a:p>
          <a:p>
            <a:endParaRPr lang="en-US" dirty="0"/>
          </a:p>
          <a:p>
            <a:r>
              <a:rPr lang="en-US" dirty="0"/>
              <a:t>This figure describes the hypothesized relationship between soil nitrogen availability, represented on the x-axis, and carbon costs to acquire nitrogen, represented on the y-axis between two nitrogen acquisition strategies</a:t>
            </a:r>
          </a:p>
        </p:txBody>
      </p:sp>
      <p:sp>
        <p:nvSpPr>
          <p:cNvPr id="4" name="Slide Number Placeholder 3"/>
          <p:cNvSpPr>
            <a:spLocks noGrp="1"/>
          </p:cNvSpPr>
          <p:nvPr>
            <p:ph type="sldNum" sz="quarter" idx="5"/>
          </p:nvPr>
        </p:nvSpPr>
        <p:spPr/>
        <p:txBody>
          <a:bodyPr/>
          <a:lstStyle/>
          <a:p>
            <a:fld id="{306ACC5A-C07E-EE47-AB07-8E8D8EB2A8C1}" type="slidenum">
              <a:rPr lang="en-US" smtClean="0"/>
              <a:t>30</a:t>
            </a:fld>
            <a:endParaRPr lang="en-US"/>
          </a:p>
        </p:txBody>
      </p:sp>
    </p:spTree>
    <p:extLst>
      <p:ext uri="{BB962C8B-B14F-4D97-AF65-F5344CB8AC3E}">
        <p14:creationId xmlns:p14="http://schemas.microsoft.com/office/powerpoint/2010/main" val="2022542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that associate with nitrogen-fixing bacteria are represented by a yellow trendline and species that acquire nitrogen via direct uptake are represented by a green trendline</a:t>
            </a:r>
          </a:p>
        </p:txBody>
      </p:sp>
      <p:sp>
        <p:nvSpPr>
          <p:cNvPr id="4" name="Slide Number Placeholder 3"/>
          <p:cNvSpPr>
            <a:spLocks noGrp="1"/>
          </p:cNvSpPr>
          <p:nvPr>
            <p:ph type="sldNum" sz="quarter" idx="5"/>
          </p:nvPr>
        </p:nvSpPr>
        <p:spPr/>
        <p:txBody>
          <a:bodyPr/>
          <a:lstStyle/>
          <a:p>
            <a:fld id="{306ACC5A-C07E-EE47-AB07-8E8D8EB2A8C1}" type="slidenum">
              <a:rPr lang="en-US" smtClean="0"/>
              <a:t>31</a:t>
            </a:fld>
            <a:endParaRPr lang="en-US"/>
          </a:p>
        </p:txBody>
      </p:sp>
    </p:spTree>
    <p:extLst>
      <p:ext uri="{BB962C8B-B14F-4D97-AF65-F5344CB8AC3E}">
        <p14:creationId xmlns:p14="http://schemas.microsoft.com/office/powerpoint/2010/main" val="2094345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species that associate with nitrogen-fixing bacteria have lower carbon costs to acquire nitrogen than species that acquire nitrogen via direct uptake when soil nitrogen is less available. </a:t>
            </a:r>
          </a:p>
          <a:p>
            <a:endParaRPr lang="en-US" dirty="0"/>
          </a:p>
          <a:p>
            <a:r>
              <a:rPr lang="en-US" dirty="0"/>
              <a:t>This may pose a competitive advantage to species that associate with nitrogen fixing bacteria, as species would be able to acquire more nitrogen from a carbon investment</a:t>
            </a:r>
          </a:p>
          <a:p>
            <a:endParaRPr lang="en-US" dirty="0"/>
          </a:p>
          <a:p>
            <a:r>
              <a:rPr lang="en-US" dirty="0"/>
              <a:t>However, as soil nitrogen availability increases, species that acquire nitrogen via direct uptake experience decreased carbon costs to acquire nitrogen, likely as a function of increased per-root nitrogen uptake.</a:t>
            </a:r>
          </a:p>
          <a:p>
            <a:endParaRPr lang="en-US" dirty="0"/>
          </a:p>
          <a:p>
            <a:r>
              <a:rPr lang="en-US" dirty="0"/>
              <a:t>Eventually, this may lead to a scenario where it is more advantageous for species to acquire nitrogen from direct uptake pathways than through nitrogen fixation, and could cause nitrogen-fixing species to switch away from nitrogen fixation to direct uptake to maximize nitrogen uptake from a belowground carbon investment</a:t>
            </a:r>
          </a:p>
        </p:txBody>
      </p:sp>
      <p:sp>
        <p:nvSpPr>
          <p:cNvPr id="4" name="Slide Number Placeholder 3"/>
          <p:cNvSpPr>
            <a:spLocks noGrp="1"/>
          </p:cNvSpPr>
          <p:nvPr>
            <p:ph type="sldNum" sz="quarter" idx="5"/>
          </p:nvPr>
        </p:nvSpPr>
        <p:spPr/>
        <p:txBody>
          <a:bodyPr/>
          <a:lstStyle/>
          <a:p>
            <a:fld id="{306ACC5A-C07E-EE47-AB07-8E8D8EB2A8C1}" type="slidenum">
              <a:rPr lang="en-US" smtClean="0"/>
              <a:t>32</a:t>
            </a:fld>
            <a:endParaRPr lang="en-US"/>
          </a:p>
        </p:txBody>
      </p:sp>
    </p:spTree>
    <p:extLst>
      <p:ext uri="{BB962C8B-B14F-4D97-AF65-F5344CB8AC3E}">
        <p14:creationId xmlns:p14="http://schemas.microsoft.com/office/powerpoint/2010/main" val="280652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primary productivity is widely thought of as a nutrient constrained process that is limited by nitrogen globally</a:t>
            </a:r>
          </a:p>
        </p:txBody>
      </p:sp>
      <p:sp>
        <p:nvSpPr>
          <p:cNvPr id="4" name="Slide Number Placeholder 3"/>
          <p:cNvSpPr>
            <a:spLocks noGrp="1"/>
          </p:cNvSpPr>
          <p:nvPr>
            <p:ph type="sldNum" sz="quarter" idx="5"/>
          </p:nvPr>
        </p:nvSpPr>
        <p:spPr/>
        <p:txBody>
          <a:bodyPr/>
          <a:lstStyle/>
          <a:p>
            <a:fld id="{A0918609-9148-ED42-B490-262A6B6C8CD4}" type="slidenum">
              <a:rPr lang="en-US" smtClean="0"/>
              <a:t>8</a:t>
            </a:fld>
            <a:endParaRPr lang="en-US"/>
          </a:p>
        </p:txBody>
      </p:sp>
    </p:spTree>
    <p:extLst>
      <p:ext uri="{BB962C8B-B14F-4D97-AF65-F5344CB8AC3E}">
        <p14:creationId xmlns:p14="http://schemas.microsoft.com/office/powerpoint/2010/main" val="159875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species that associate with nitrogen-fixing bacteria have lower carbon costs to acquire nitrogen than species that acquire nitrogen via direct uptake when soil nitrogen is less available. </a:t>
            </a:r>
          </a:p>
          <a:p>
            <a:endParaRPr lang="en-US" dirty="0"/>
          </a:p>
          <a:p>
            <a:r>
              <a:rPr lang="en-US" dirty="0"/>
              <a:t>This may pose a competitive advantage to species that associate with nitrogen fixing bacteria, as species would be able to acquire more nitrogen from a carbon investment</a:t>
            </a:r>
          </a:p>
          <a:p>
            <a:endParaRPr lang="en-US" dirty="0"/>
          </a:p>
          <a:p>
            <a:r>
              <a:rPr lang="en-US" dirty="0"/>
              <a:t>However, as soil nitrogen availability increases, species that acquire nitrogen via direct uptake experience decreased carbon costs to acquire nitrogen, likely as a function of increased per-root nitrogen uptake.</a:t>
            </a:r>
          </a:p>
          <a:p>
            <a:endParaRPr lang="en-US" dirty="0"/>
          </a:p>
          <a:p>
            <a:r>
              <a:rPr lang="en-US" dirty="0"/>
              <a:t>Eventually, this may lead to a scenario where it is more advantageous for species to acquire nitrogen from direct uptake pathways than through nitrogen fixation, and could cause nitrogen-fixing species to switch away from nitrogen fixation to direct uptake to maximize nitrogen uptake from a belowground carbon investment</a:t>
            </a:r>
          </a:p>
        </p:txBody>
      </p:sp>
      <p:sp>
        <p:nvSpPr>
          <p:cNvPr id="4" name="Slide Number Placeholder 3"/>
          <p:cNvSpPr>
            <a:spLocks noGrp="1"/>
          </p:cNvSpPr>
          <p:nvPr>
            <p:ph type="sldNum" sz="quarter" idx="5"/>
          </p:nvPr>
        </p:nvSpPr>
        <p:spPr/>
        <p:txBody>
          <a:bodyPr/>
          <a:lstStyle/>
          <a:p>
            <a:fld id="{306ACC5A-C07E-EE47-AB07-8E8D8EB2A8C1}" type="slidenum">
              <a:rPr lang="en-US" smtClean="0"/>
              <a:t>33</a:t>
            </a:fld>
            <a:endParaRPr lang="en-US"/>
          </a:p>
        </p:txBody>
      </p:sp>
    </p:spTree>
    <p:extLst>
      <p:ext uri="{BB962C8B-B14F-4D97-AF65-F5344CB8AC3E}">
        <p14:creationId xmlns:p14="http://schemas.microsoft.com/office/powerpoint/2010/main" val="1760395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aboveground environmental conditions may influence carbon costs to acquire nitrogen</a:t>
            </a:r>
          </a:p>
          <a:p>
            <a:endParaRPr lang="en-US" dirty="0"/>
          </a:p>
          <a:p>
            <a:r>
              <a:rPr lang="en-US" dirty="0"/>
              <a:t>Specifically, environmental conditions that increase NPP and increase plant demand to acquire soil resources should increase carbon costs to acquire nitrogen over short temporal scales.</a:t>
            </a:r>
          </a:p>
          <a:p>
            <a:endParaRPr lang="en-US" dirty="0"/>
          </a:p>
          <a:p>
            <a:r>
              <a:rPr lang="en-US" dirty="0"/>
              <a:t>These patterns would likely be indexed through larger belowground carbon investments relative to nitrogen uptake</a:t>
            </a:r>
          </a:p>
          <a:p>
            <a:endParaRPr lang="en-US" dirty="0"/>
          </a:p>
          <a:p>
            <a:r>
              <a:rPr lang="en-US" dirty="0"/>
              <a:t>For example, increased light availability should increase net primary productivity, which should increase belowground carbon investments in order to acquire additional nitrogen to support higher NPP. </a:t>
            </a:r>
          </a:p>
          <a:p>
            <a:endParaRPr lang="en-US" dirty="0"/>
          </a:p>
          <a:p>
            <a:r>
              <a:rPr lang="en-US" dirty="0"/>
              <a:t>However, over short temporal scales, this may not correspond with an increase in plant nitrogen uptake. </a:t>
            </a:r>
          </a:p>
          <a:p>
            <a:endParaRPr lang="en-US" dirty="0"/>
          </a:p>
          <a:p>
            <a:r>
              <a:rPr lang="en-US" dirty="0"/>
              <a:t>This is because it takes time to build structures and exchange carbon with microbial symbionts, so there is likely a temporal lag between the time it takes to allocate carbon belowground and acquire additional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34</a:t>
            </a:fld>
            <a:endParaRPr lang="en-US"/>
          </a:p>
        </p:txBody>
      </p:sp>
    </p:spTree>
    <p:extLst>
      <p:ext uri="{BB962C8B-B14F-4D97-AF65-F5344CB8AC3E}">
        <p14:creationId xmlns:p14="http://schemas.microsoft.com/office/powerpoint/2010/main" val="1373267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aboveground environmental conditions may influence carbon costs to acquire nitrogen</a:t>
            </a:r>
          </a:p>
          <a:p>
            <a:endParaRPr lang="en-US" dirty="0"/>
          </a:p>
          <a:p>
            <a:r>
              <a:rPr lang="en-US" dirty="0"/>
              <a:t>Specifically, environmental conditions that increase NPP and increase plant demand to acquire soil resources should increase carbon costs to acquire nitrogen over short temporal scales.</a:t>
            </a:r>
          </a:p>
          <a:p>
            <a:endParaRPr lang="en-US" dirty="0"/>
          </a:p>
          <a:p>
            <a:r>
              <a:rPr lang="en-US" dirty="0"/>
              <a:t>These patterns would likely be indexed through larger belowground carbon investments relative to nitrogen uptake</a:t>
            </a:r>
          </a:p>
          <a:p>
            <a:endParaRPr lang="en-US" dirty="0"/>
          </a:p>
          <a:p>
            <a:r>
              <a:rPr lang="en-US" dirty="0"/>
              <a:t>For example, increased light availability should increase net primary productivity, which should increase belowground carbon investments in order to acquire additional nitrogen to support higher NPP. </a:t>
            </a:r>
          </a:p>
          <a:p>
            <a:endParaRPr lang="en-US" dirty="0"/>
          </a:p>
          <a:p>
            <a:r>
              <a:rPr lang="en-US" dirty="0"/>
              <a:t>However, over short temporal scales, this may not correspond with an increase in plant nitrogen uptake. </a:t>
            </a:r>
          </a:p>
          <a:p>
            <a:endParaRPr lang="en-US" dirty="0"/>
          </a:p>
          <a:p>
            <a:r>
              <a:rPr lang="en-US" dirty="0"/>
              <a:t>This is because it takes time to build structures and exchange carbon with microbial symbionts, so there is likely a temporal lag between the time it takes to allocate carbon belowground and acquire additional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35</a:t>
            </a:fld>
            <a:endParaRPr lang="en-US"/>
          </a:p>
        </p:txBody>
      </p:sp>
    </p:spTree>
    <p:extLst>
      <p:ext uri="{BB962C8B-B14F-4D97-AF65-F5344CB8AC3E}">
        <p14:creationId xmlns:p14="http://schemas.microsoft.com/office/powerpoint/2010/main" val="3363303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918609-9148-ED42-B490-262A6B6C8CD4}" type="slidenum">
              <a:rPr lang="en-US" smtClean="0"/>
              <a:t>36</a:t>
            </a:fld>
            <a:endParaRPr lang="en-US"/>
          </a:p>
        </p:txBody>
      </p:sp>
    </p:spTree>
    <p:extLst>
      <p:ext uri="{BB962C8B-B14F-4D97-AF65-F5344CB8AC3E}">
        <p14:creationId xmlns:p14="http://schemas.microsoft.com/office/powerpoint/2010/main" val="186909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quantified carbon costs to acquire nitrogen as a function of root carbon biomass and whole-plant nitrogen biomass. </a:t>
            </a:r>
          </a:p>
          <a:p>
            <a:endParaRPr lang="en-US" dirty="0"/>
          </a:p>
          <a:p>
            <a:r>
              <a:rPr lang="en-US" dirty="0"/>
              <a:t>There are several limitations associated with this metric that I unfortunately do not have time to get into here. If you want more information about this metric, I’ve linked a QR code at the end of this talk to our recently accepted manuscript on this work.</a:t>
            </a:r>
          </a:p>
        </p:txBody>
      </p:sp>
      <p:sp>
        <p:nvSpPr>
          <p:cNvPr id="4" name="Slide Number Placeholder 3"/>
          <p:cNvSpPr>
            <a:spLocks noGrp="1"/>
          </p:cNvSpPr>
          <p:nvPr>
            <p:ph type="sldNum" sz="quarter" idx="5"/>
          </p:nvPr>
        </p:nvSpPr>
        <p:spPr/>
        <p:txBody>
          <a:bodyPr/>
          <a:lstStyle/>
          <a:p>
            <a:fld id="{306ACC5A-C07E-EE47-AB07-8E8D8EB2A8C1}" type="slidenum">
              <a:rPr lang="en-US" smtClean="0"/>
              <a:t>37</a:t>
            </a:fld>
            <a:endParaRPr lang="en-US"/>
          </a:p>
        </p:txBody>
      </p:sp>
    </p:spTree>
    <p:extLst>
      <p:ext uri="{BB962C8B-B14F-4D97-AF65-F5344CB8AC3E}">
        <p14:creationId xmlns:p14="http://schemas.microsoft.com/office/powerpoint/2010/main" val="3433636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this experiment to test the following hypotheses</a:t>
            </a:r>
          </a:p>
          <a:p>
            <a:endParaRPr lang="en-US" dirty="0"/>
          </a:p>
          <a:p>
            <a:r>
              <a:rPr lang="en-US" dirty="0"/>
              <a:t>Light availability would impact carbon costs to acquire nitrogen similarly in both species. </a:t>
            </a:r>
          </a:p>
          <a:p>
            <a:endParaRPr lang="en-US" dirty="0"/>
          </a:p>
          <a:p>
            <a:r>
              <a:rPr lang="en-US" dirty="0"/>
              <a:t>This would likely be indexed by a larger increase in root carbon biomass than whole plant nitrogen biomass due to the short temporal scale of this study</a:t>
            </a:r>
          </a:p>
          <a:p>
            <a:endParaRPr lang="en-US" dirty="0"/>
          </a:p>
          <a:p>
            <a:r>
              <a:rPr lang="en-US" dirty="0"/>
              <a:t>However, we expected that nitrogen availability would impact carbon costs to acquire nitrogen differently between species</a:t>
            </a:r>
          </a:p>
          <a:p>
            <a:endParaRPr lang="en-US" dirty="0"/>
          </a:p>
          <a:p>
            <a:r>
              <a:rPr lang="en-US" dirty="0"/>
              <a:t>We expected that carbon costs to acquire nitrogen would decrease with increasing soil nitrogen fertilization in G. hirsutum due to an increase in per-root nitrogen uptake</a:t>
            </a:r>
          </a:p>
          <a:p>
            <a:endParaRPr lang="en-US" dirty="0"/>
          </a:p>
          <a:p>
            <a:r>
              <a:rPr lang="en-US" dirty="0"/>
              <a:t>However, we expected that these carbon costs would not change with soil nitrogen fertilization in G. max. This is because G. max would acquire most of its nitrogen from nitrogen fixation and independent of soil nitrogen fertilization</a:t>
            </a:r>
          </a:p>
        </p:txBody>
      </p:sp>
      <p:sp>
        <p:nvSpPr>
          <p:cNvPr id="4" name="Slide Number Placeholder 3"/>
          <p:cNvSpPr>
            <a:spLocks noGrp="1"/>
          </p:cNvSpPr>
          <p:nvPr>
            <p:ph type="sldNum" sz="quarter" idx="5"/>
          </p:nvPr>
        </p:nvSpPr>
        <p:spPr/>
        <p:txBody>
          <a:bodyPr/>
          <a:lstStyle/>
          <a:p>
            <a:fld id="{306ACC5A-C07E-EE47-AB07-8E8D8EB2A8C1}" type="slidenum">
              <a:rPr lang="en-US" smtClean="0"/>
              <a:t>38</a:t>
            </a:fld>
            <a:endParaRPr lang="en-US"/>
          </a:p>
        </p:txBody>
      </p:sp>
    </p:spTree>
    <p:extLst>
      <p:ext uri="{BB962C8B-B14F-4D97-AF65-F5344CB8AC3E}">
        <p14:creationId xmlns:p14="http://schemas.microsoft.com/office/powerpoint/2010/main" val="1708241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this experiment to test the following hypotheses</a:t>
            </a:r>
          </a:p>
          <a:p>
            <a:endParaRPr lang="en-US" dirty="0"/>
          </a:p>
          <a:p>
            <a:r>
              <a:rPr lang="en-US" dirty="0"/>
              <a:t>Light availability would impact carbon costs to acquire nitrogen similarly in both species. </a:t>
            </a:r>
          </a:p>
          <a:p>
            <a:endParaRPr lang="en-US" dirty="0"/>
          </a:p>
          <a:p>
            <a:r>
              <a:rPr lang="en-US" dirty="0"/>
              <a:t>This would likely be indexed by a larger increase in root carbon biomass than whole plant nitrogen biomass due to the short temporal scale of this study</a:t>
            </a:r>
          </a:p>
          <a:p>
            <a:endParaRPr lang="en-US" dirty="0"/>
          </a:p>
          <a:p>
            <a:r>
              <a:rPr lang="en-US" dirty="0"/>
              <a:t>However, we expected that nitrogen availability would impact carbon costs to acquire nitrogen differently between species</a:t>
            </a:r>
          </a:p>
          <a:p>
            <a:endParaRPr lang="en-US" dirty="0"/>
          </a:p>
          <a:p>
            <a:r>
              <a:rPr lang="en-US" dirty="0"/>
              <a:t>We expected that carbon costs to acquire nitrogen would decrease with increasing soil nitrogen fertilization in G. hirsutum due to an increase in per-root nitrogen uptake</a:t>
            </a:r>
          </a:p>
          <a:p>
            <a:endParaRPr lang="en-US" dirty="0"/>
          </a:p>
          <a:p>
            <a:r>
              <a:rPr lang="en-US" dirty="0"/>
              <a:t>However, we expected that these carbon costs would not change with soil nitrogen fertilization in G. max. This is because G. max would acquire most of its nitrogen from nitrogen fixation and independent of soil nitrogen fertilization</a:t>
            </a:r>
          </a:p>
        </p:txBody>
      </p:sp>
      <p:sp>
        <p:nvSpPr>
          <p:cNvPr id="4" name="Slide Number Placeholder 3"/>
          <p:cNvSpPr>
            <a:spLocks noGrp="1"/>
          </p:cNvSpPr>
          <p:nvPr>
            <p:ph type="sldNum" sz="quarter" idx="5"/>
          </p:nvPr>
        </p:nvSpPr>
        <p:spPr/>
        <p:txBody>
          <a:bodyPr/>
          <a:lstStyle/>
          <a:p>
            <a:fld id="{306ACC5A-C07E-EE47-AB07-8E8D8EB2A8C1}" type="slidenum">
              <a:rPr lang="en-US" smtClean="0"/>
              <a:t>39</a:t>
            </a:fld>
            <a:endParaRPr lang="en-US"/>
          </a:p>
        </p:txBody>
      </p:sp>
    </p:spTree>
    <p:extLst>
      <p:ext uri="{BB962C8B-B14F-4D97-AF65-F5344CB8AC3E}">
        <p14:creationId xmlns:p14="http://schemas.microsoft.com/office/powerpoint/2010/main" val="1965889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this experiment to test the following hypotheses</a:t>
            </a:r>
          </a:p>
          <a:p>
            <a:endParaRPr lang="en-US" dirty="0"/>
          </a:p>
          <a:p>
            <a:r>
              <a:rPr lang="en-US" dirty="0"/>
              <a:t>Light availability would impact carbon costs to acquire nitrogen similarly in both species. </a:t>
            </a:r>
          </a:p>
          <a:p>
            <a:endParaRPr lang="en-US" dirty="0"/>
          </a:p>
          <a:p>
            <a:r>
              <a:rPr lang="en-US" dirty="0"/>
              <a:t>This would likely be indexed by a larger increase in root carbon biomass than whole plant nitrogen biomass due to the short temporal scale of this study</a:t>
            </a:r>
          </a:p>
          <a:p>
            <a:endParaRPr lang="en-US" dirty="0"/>
          </a:p>
          <a:p>
            <a:r>
              <a:rPr lang="en-US" dirty="0"/>
              <a:t>However, we expected that nitrogen availability would impact carbon costs to acquire nitrogen differently between species</a:t>
            </a:r>
          </a:p>
          <a:p>
            <a:endParaRPr lang="en-US" dirty="0"/>
          </a:p>
          <a:p>
            <a:r>
              <a:rPr lang="en-US" dirty="0"/>
              <a:t>We expected that carbon costs to acquire nitrogen would decrease with increasing soil nitrogen fertilization in G. hirsutum due to an increase in per-root nitrogen uptake</a:t>
            </a:r>
          </a:p>
          <a:p>
            <a:endParaRPr lang="en-US" dirty="0"/>
          </a:p>
          <a:p>
            <a:r>
              <a:rPr lang="en-US" dirty="0"/>
              <a:t>However, we expected that these carbon costs would not change with soil nitrogen fertilization in G. max. This is because G. max would acquire most of its nitrogen from nitrogen fixation and independent of soil nitrogen fertilization</a:t>
            </a:r>
          </a:p>
        </p:txBody>
      </p:sp>
      <p:sp>
        <p:nvSpPr>
          <p:cNvPr id="4" name="Slide Number Placeholder 3"/>
          <p:cNvSpPr>
            <a:spLocks noGrp="1"/>
          </p:cNvSpPr>
          <p:nvPr>
            <p:ph type="sldNum" sz="quarter" idx="5"/>
          </p:nvPr>
        </p:nvSpPr>
        <p:spPr/>
        <p:txBody>
          <a:bodyPr/>
          <a:lstStyle/>
          <a:p>
            <a:fld id="{306ACC5A-C07E-EE47-AB07-8E8D8EB2A8C1}" type="slidenum">
              <a:rPr lang="en-US" smtClean="0"/>
              <a:t>44</a:t>
            </a:fld>
            <a:endParaRPr lang="en-US"/>
          </a:p>
        </p:txBody>
      </p:sp>
    </p:spTree>
    <p:extLst>
      <p:ext uri="{BB962C8B-B14F-4D97-AF65-F5344CB8AC3E}">
        <p14:creationId xmlns:p14="http://schemas.microsoft.com/office/powerpoint/2010/main" val="157965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this experiment to test the following hypotheses</a:t>
            </a:r>
          </a:p>
          <a:p>
            <a:endParaRPr lang="en-US" dirty="0"/>
          </a:p>
          <a:p>
            <a:r>
              <a:rPr lang="en-US" dirty="0"/>
              <a:t>Light availability would impact carbon costs to acquire nitrogen similarly in both species. </a:t>
            </a:r>
          </a:p>
          <a:p>
            <a:endParaRPr lang="en-US" dirty="0"/>
          </a:p>
          <a:p>
            <a:r>
              <a:rPr lang="en-US" dirty="0"/>
              <a:t>This would likely be indexed by a larger increase in root carbon biomass than whole plant nitrogen biomass due to the short temporal scale of this study</a:t>
            </a:r>
          </a:p>
          <a:p>
            <a:endParaRPr lang="en-US" dirty="0"/>
          </a:p>
          <a:p>
            <a:r>
              <a:rPr lang="en-US" dirty="0"/>
              <a:t>However, we expected that nitrogen availability would impact carbon costs to acquire nitrogen differently between species</a:t>
            </a:r>
          </a:p>
          <a:p>
            <a:endParaRPr lang="en-US" dirty="0"/>
          </a:p>
          <a:p>
            <a:r>
              <a:rPr lang="en-US" dirty="0"/>
              <a:t>We expected that carbon costs to acquire nitrogen would decrease with increasing soil nitrogen fertilization in G. hirsutum due to an increase in per-root nitrogen uptake</a:t>
            </a:r>
          </a:p>
          <a:p>
            <a:endParaRPr lang="en-US" dirty="0"/>
          </a:p>
          <a:p>
            <a:r>
              <a:rPr lang="en-US" dirty="0"/>
              <a:t>However, we expected that these carbon costs would not change with soil nitrogen fertilization in G. max. This is because G. max would acquire most of its nitrogen from nitrogen fixation and independent of soil nitrogen fertilization</a:t>
            </a:r>
          </a:p>
        </p:txBody>
      </p:sp>
      <p:sp>
        <p:nvSpPr>
          <p:cNvPr id="4" name="Slide Number Placeholder 3"/>
          <p:cNvSpPr>
            <a:spLocks noGrp="1"/>
          </p:cNvSpPr>
          <p:nvPr>
            <p:ph type="sldNum" sz="quarter" idx="5"/>
          </p:nvPr>
        </p:nvSpPr>
        <p:spPr/>
        <p:txBody>
          <a:bodyPr/>
          <a:lstStyle/>
          <a:p>
            <a:fld id="{306ACC5A-C07E-EE47-AB07-8E8D8EB2A8C1}" type="slidenum">
              <a:rPr lang="en-US" smtClean="0"/>
              <a:t>45</a:t>
            </a:fld>
            <a:endParaRPr lang="en-US"/>
          </a:p>
        </p:txBody>
      </p:sp>
    </p:spTree>
    <p:extLst>
      <p:ext uri="{BB962C8B-B14F-4D97-AF65-F5344CB8AC3E}">
        <p14:creationId xmlns:p14="http://schemas.microsoft.com/office/powerpoint/2010/main" val="3625456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this experiment to test the following hypotheses</a:t>
            </a:r>
          </a:p>
          <a:p>
            <a:endParaRPr lang="en-US" dirty="0"/>
          </a:p>
          <a:p>
            <a:r>
              <a:rPr lang="en-US" dirty="0"/>
              <a:t>Light availability would impact carbon costs to acquire nitrogen similarly in both species. </a:t>
            </a:r>
          </a:p>
          <a:p>
            <a:endParaRPr lang="en-US" dirty="0"/>
          </a:p>
          <a:p>
            <a:r>
              <a:rPr lang="en-US" dirty="0"/>
              <a:t>This would likely be indexed by a larger increase in root carbon biomass than whole plant nitrogen biomass due to the short temporal scale of this study</a:t>
            </a:r>
          </a:p>
          <a:p>
            <a:endParaRPr lang="en-US" dirty="0"/>
          </a:p>
          <a:p>
            <a:r>
              <a:rPr lang="en-US" dirty="0"/>
              <a:t>However, we expected that nitrogen availability would impact carbon costs to acquire nitrogen differently between species</a:t>
            </a:r>
          </a:p>
          <a:p>
            <a:endParaRPr lang="en-US" dirty="0"/>
          </a:p>
          <a:p>
            <a:r>
              <a:rPr lang="en-US" dirty="0"/>
              <a:t>We expected that carbon costs to acquire nitrogen would decrease with increasing soil nitrogen fertilization in G. hirsutum due to an increase in per-root nitrogen uptake</a:t>
            </a:r>
          </a:p>
          <a:p>
            <a:endParaRPr lang="en-US" dirty="0"/>
          </a:p>
          <a:p>
            <a:r>
              <a:rPr lang="en-US" dirty="0"/>
              <a:t>However, we expected that these carbon costs would not change with soil nitrogen fertilization in G. max. This is because G. max would acquire most of its nitrogen from nitrogen fixation and independent of soil nitrogen fertilization</a:t>
            </a:r>
          </a:p>
        </p:txBody>
      </p:sp>
      <p:sp>
        <p:nvSpPr>
          <p:cNvPr id="4" name="Slide Number Placeholder 3"/>
          <p:cNvSpPr>
            <a:spLocks noGrp="1"/>
          </p:cNvSpPr>
          <p:nvPr>
            <p:ph type="sldNum" sz="quarter" idx="5"/>
          </p:nvPr>
        </p:nvSpPr>
        <p:spPr/>
        <p:txBody>
          <a:bodyPr/>
          <a:lstStyle/>
          <a:p>
            <a:fld id="{306ACC5A-C07E-EE47-AB07-8E8D8EB2A8C1}" type="slidenum">
              <a:rPr lang="en-US" smtClean="0"/>
              <a:t>46</a:t>
            </a:fld>
            <a:endParaRPr lang="en-US"/>
          </a:p>
        </p:txBody>
      </p:sp>
    </p:spTree>
    <p:extLst>
      <p:ext uri="{BB962C8B-B14F-4D97-AF65-F5344CB8AC3E}">
        <p14:creationId xmlns:p14="http://schemas.microsoft.com/office/powerpoint/2010/main" val="1511829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10</a:t>
            </a:fld>
            <a:endParaRPr lang="en-US"/>
          </a:p>
        </p:txBody>
      </p:sp>
    </p:spTree>
    <p:extLst>
      <p:ext uri="{BB962C8B-B14F-4D97-AF65-F5344CB8AC3E}">
        <p14:creationId xmlns:p14="http://schemas.microsoft.com/office/powerpoint/2010/main" val="906599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47</a:t>
            </a:fld>
            <a:endParaRPr lang="en-US"/>
          </a:p>
        </p:txBody>
      </p:sp>
    </p:spTree>
    <p:extLst>
      <p:ext uri="{BB962C8B-B14F-4D97-AF65-F5344CB8AC3E}">
        <p14:creationId xmlns:p14="http://schemas.microsoft.com/office/powerpoint/2010/main" val="2173573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48</a:t>
            </a:fld>
            <a:endParaRPr lang="en-US"/>
          </a:p>
        </p:txBody>
      </p:sp>
    </p:spTree>
    <p:extLst>
      <p:ext uri="{BB962C8B-B14F-4D97-AF65-F5344CB8AC3E}">
        <p14:creationId xmlns:p14="http://schemas.microsoft.com/office/powerpoint/2010/main" val="3240274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77</a:t>
            </a:fld>
            <a:endParaRPr lang="en-US"/>
          </a:p>
        </p:txBody>
      </p:sp>
    </p:spTree>
    <p:extLst>
      <p:ext uri="{BB962C8B-B14F-4D97-AF65-F5344CB8AC3E}">
        <p14:creationId xmlns:p14="http://schemas.microsoft.com/office/powerpoint/2010/main" val="3403673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increasing CO2 generally has a negative impact on stomatal conductance, leaf nutrient allocation, and photosynthetic capacity.</a:t>
            </a:r>
          </a:p>
          <a:p>
            <a:endParaRPr lang="en-US" dirty="0"/>
          </a:p>
          <a:p>
            <a:r>
              <a:rPr lang="en-US" dirty="0"/>
              <a:t>This is a study from Ainsworth and Rogers showing the impacts of increasing CO2 on stomatal conductance in the left panel and photosynthetic capacity in the right panel</a:t>
            </a:r>
          </a:p>
          <a:p>
            <a:endParaRPr lang="en-US" dirty="0"/>
          </a:p>
          <a:p>
            <a:r>
              <a:rPr lang="en-US" dirty="0"/>
              <a:t>You can see that regardless of photosynthetic pathway or plant functional type that increasing CO2 generally decreases stomatal conductance and photosynthetic capacity</a:t>
            </a:r>
          </a:p>
        </p:txBody>
      </p:sp>
      <p:sp>
        <p:nvSpPr>
          <p:cNvPr id="4" name="Slide Number Placeholder 3"/>
          <p:cNvSpPr>
            <a:spLocks noGrp="1"/>
          </p:cNvSpPr>
          <p:nvPr>
            <p:ph type="sldNum" sz="quarter" idx="5"/>
          </p:nvPr>
        </p:nvSpPr>
        <p:spPr/>
        <p:txBody>
          <a:bodyPr/>
          <a:lstStyle/>
          <a:p>
            <a:fld id="{DAAE877D-29F9-B44B-9E1E-F83200E9AF19}" type="slidenum">
              <a:rPr lang="en-US" smtClean="0"/>
              <a:t>78</a:t>
            </a:fld>
            <a:endParaRPr lang="en-US"/>
          </a:p>
        </p:txBody>
      </p:sp>
    </p:spTree>
    <p:extLst>
      <p:ext uri="{BB962C8B-B14F-4D97-AF65-F5344CB8AC3E}">
        <p14:creationId xmlns:p14="http://schemas.microsoft.com/office/powerpoint/2010/main" val="2975444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Reductions in stomatal conductance and photosynthetic capacity often correspond with biomass stimulation over time, as indicated from these two plots from de Graaf et al. in (2006), where aboveground and belowground biomass generally increased with increasing CO2.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 fact that increasing CO2 stimulates growth, and that growth is commonly limited by nutrient availability, some have suggested that nutrient limitation could be the primary control of photosynthetic responses to increasing CO2.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Previous work points to a progressive nutrient limitation hypothesis, which predicts a reduction in belowground nutrient availability over time with increasing CO2 due to increased whole plant nutrient demand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progressive nutrient limitation hypothesis indicates an acute stimulation in whole plant growth with increasing CO2, but a gradual reduction in growth over time as nitrogen progressively becomes more limited</a:t>
            </a:r>
          </a:p>
        </p:txBody>
      </p:sp>
      <p:sp>
        <p:nvSpPr>
          <p:cNvPr id="4" name="Slide Number Placeholder 3"/>
          <p:cNvSpPr>
            <a:spLocks noGrp="1"/>
          </p:cNvSpPr>
          <p:nvPr>
            <p:ph type="sldNum" sz="quarter" idx="5"/>
          </p:nvPr>
        </p:nvSpPr>
        <p:spPr/>
        <p:txBody>
          <a:bodyPr/>
          <a:lstStyle/>
          <a:p>
            <a:fld id="{DAAE877D-29F9-B44B-9E1E-F83200E9AF19}" type="slidenum">
              <a:rPr lang="en-US" smtClean="0"/>
              <a:t>79</a:t>
            </a:fld>
            <a:endParaRPr lang="en-US"/>
          </a:p>
        </p:txBody>
      </p:sp>
    </p:spTree>
    <p:extLst>
      <p:ext uri="{BB962C8B-B14F-4D97-AF65-F5344CB8AC3E}">
        <p14:creationId xmlns:p14="http://schemas.microsoft.com/office/powerpoint/2010/main" val="246238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 need to disentangle top-down and bottom-up controls on leaf and whole plant acclimation responses to elevated CO2</a:t>
            </a:r>
          </a:p>
        </p:txBody>
      </p:sp>
      <p:sp>
        <p:nvSpPr>
          <p:cNvPr id="4" name="Slide Number Placeholder 3"/>
          <p:cNvSpPr>
            <a:spLocks noGrp="1"/>
          </p:cNvSpPr>
          <p:nvPr>
            <p:ph type="sldNum" sz="quarter" idx="5"/>
          </p:nvPr>
        </p:nvSpPr>
        <p:spPr/>
        <p:txBody>
          <a:bodyPr/>
          <a:lstStyle/>
          <a:p>
            <a:fld id="{A0918609-9148-ED42-B490-262A6B6C8CD4}" type="slidenum">
              <a:rPr lang="en-US" smtClean="0"/>
              <a:t>81</a:t>
            </a:fld>
            <a:endParaRPr lang="en-US"/>
          </a:p>
        </p:txBody>
      </p:sp>
    </p:spTree>
    <p:extLst>
      <p:ext uri="{BB962C8B-B14F-4D97-AF65-F5344CB8AC3E}">
        <p14:creationId xmlns:p14="http://schemas.microsoft.com/office/powerpoint/2010/main" val="4024432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918609-9148-ED42-B490-262A6B6C8CD4}" type="slidenum">
              <a:rPr lang="en-US" smtClean="0"/>
              <a:t>87</a:t>
            </a:fld>
            <a:endParaRPr lang="en-US"/>
          </a:p>
        </p:txBody>
      </p:sp>
    </p:spTree>
    <p:extLst>
      <p:ext uri="{BB962C8B-B14F-4D97-AF65-F5344CB8AC3E}">
        <p14:creationId xmlns:p14="http://schemas.microsoft.com/office/powerpoint/2010/main" val="176541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calls the use of these relationships in terrestrial biosphere models into question</a:t>
            </a:r>
          </a:p>
        </p:txBody>
      </p:sp>
      <p:sp>
        <p:nvSpPr>
          <p:cNvPr id="4" name="Slide Number Placeholder 3"/>
          <p:cNvSpPr>
            <a:spLocks noGrp="1"/>
          </p:cNvSpPr>
          <p:nvPr>
            <p:ph type="sldNum" sz="quarter" idx="5"/>
          </p:nvPr>
        </p:nvSpPr>
        <p:spPr/>
        <p:txBody>
          <a:bodyPr/>
          <a:lstStyle/>
          <a:p>
            <a:fld id="{10BF0530-8FFA-B64C-9A1A-E1928636B235}" type="slidenum">
              <a:rPr lang="en-US" smtClean="0"/>
              <a:t>11</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15</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16</a:t>
            </a:fld>
            <a:endParaRPr lang="en-US"/>
          </a:p>
        </p:txBody>
      </p:sp>
    </p:spTree>
    <p:extLst>
      <p:ext uri="{BB962C8B-B14F-4D97-AF65-F5344CB8AC3E}">
        <p14:creationId xmlns:p14="http://schemas.microsoft.com/office/powerpoint/2010/main" val="341906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Empirical tests of the theory at finer spatiotemporal scales are sparse, particularly manipulative experiments that allow us to test mechanisms driving patterns expected from theory</a:t>
            </a:r>
          </a:p>
          <a:p>
            <a:endParaRPr lang="en-US" dirty="0"/>
          </a:p>
          <a:p>
            <a:r>
              <a:rPr lang="en-US" dirty="0"/>
              <a:t>Additionally, just one previous study leveraging patterns expected from the theory has quantified costs of nitrogen acquisition, which limits our ability to determine how these costs vary across environments</a:t>
            </a:r>
          </a:p>
        </p:txBody>
      </p:sp>
      <p:sp>
        <p:nvSpPr>
          <p:cNvPr id="4" name="Slide Number Placeholder 3"/>
          <p:cNvSpPr>
            <a:spLocks noGrp="1"/>
          </p:cNvSpPr>
          <p:nvPr>
            <p:ph type="sldNum" sz="quarter" idx="5"/>
          </p:nvPr>
        </p:nvSpPr>
        <p:spPr/>
        <p:txBody>
          <a:bodyPr/>
          <a:lstStyle/>
          <a:p>
            <a:fld id="{A0918609-9148-ED42-B490-262A6B6C8CD4}" type="slidenum">
              <a:rPr lang="en-US" smtClean="0"/>
              <a:t>17</a:t>
            </a:fld>
            <a:endParaRPr lang="en-US"/>
          </a:p>
        </p:txBody>
      </p:sp>
    </p:spTree>
    <p:extLst>
      <p:ext uri="{BB962C8B-B14F-4D97-AF65-F5344CB8AC3E}">
        <p14:creationId xmlns:p14="http://schemas.microsoft.com/office/powerpoint/2010/main" val="2948500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Empirical tests of the theory at finer spatiotemporal scales are sparse, particularly manipulative experiments that allow us to test mechanisms driving patterns expected from theory</a:t>
            </a:r>
          </a:p>
          <a:p>
            <a:endParaRPr lang="en-US" dirty="0"/>
          </a:p>
          <a:p>
            <a:r>
              <a:rPr lang="en-US" dirty="0"/>
              <a:t>Additionally, just one previous study leveraging patterns expected from the theory has quantified costs of nitrogen acquisition, which limits our ability to determine how these costs vary across environments</a:t>
            </a:r>
          </a:p>
        </p:txBody>
      </p:sp>
      <p:sp>
        <p:nvSpPr>
          <p:cNvPr id="4" name="Slide Number Placeholder 3"/>
          <p:cNvSpPr>
            <a:spLocks noGrp="1"/>
          </p:cNvSpPr>
          <p:nvPr>
            <p:ph type="sldNum" sz="quarter" idx="5"/>
          </p:nvPr>
        </p:nvSpPr>
        <p:spPr/>
        <p:txBody>
          <a:bodyPr/>
          <a:lstStyle/>
          <a:p>
            <a:fld id="{A0918609-9148-ED42-B490-262A6B6C8CD4}" type="slidenum">
              <a:rPr lang="en-US" smtClean="0"/>
              <a:t>18</a:t>
            </a:fld>
            <a:endParaRPr lang="en-US"/>
          </a:p>
        </p:txBody>
      </p:sp>
    </p:spTree>
    <p:extLst>
      <p:ext uri="{BB962C8B-B14F-4D97-AF65-F5344CB8AC3E}">
        <p14:creationId xmlns:p14="http://schemas.microsoft.com/office/powerpoint/2010/main" val="3898518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22</a:t>
            </a:fld>
            <a:endParaRPr lang="en-US"/>
          </a:p>
        </p:txBody>
      </p:sp>
    </p:spTree>
    <p:extLst>
      <p:ext uri="{BB962C8B-B14F-4D97-AF65-F5344CB8AC3E}">
        <p14:creationId xmlns:p14="http://schemas.microsoft.com/office/powerpoint/2010/main" val="50125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6647-25EF-60CC-A1E7-C8E32FFEAD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F2547A-2BD8-802D-8252-70F2276947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8A39B4-F9BD-DC16-3295-54376BB8BE1D}"/>
              </a:ext>
            </a:extLst>
          </p:cNvPr>
          <p:cNvSpPr>
            <a:spLocks noGrp="1"/>
          </p:cNvSpPr>
          <p:nvPr>
            <p:ph type="dt" sz="half" idx="10"/>
          </p:nvPr>
        </p:nvSpPr>
        <p:spPr/>
        <p:txBody>
          <a:bodyPr/>
          <a:lstStyle/>
          <a:p>
            <a:fld id="{ACC2AD67-A9B9-DE47-B68E-0094B8B88BC5}" type="datetime1">
              <a:rPr lang="en-US" smtClean="0"/>
              <a:t>2/27/23</a:t>
            </a:fld>
            <a:endParaRPr lang="en-US"/>
          </a:p>
        </p:txBody>
      </p:sp>
      <p:sp>
        <p:nvSpPr>
          <p:cNvPr id="5" name="Footer Placeholder 4">
            <a:extLst>
              <a:ext uri="{FF2B5EF4-FFF2-40B4-BE49-F238E27FC236}">
                <a16:creationId xmlns:a16="http://schemas.microsoft.com/office/drawing/2014/main" id="{5B146F2E-E221-2F51-091B-030F7DCB1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76B3C-7443-9961-BF04-A5AFB0034DDA}"/>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388416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50687-5DA4-926D-0939-B659B44C1C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953DE7-CA0B-2201-C256-4C97385195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970598-7DE3-15EE-7E10-607219DFCFA1}"/>
              </a:ext>
            </a:extLst>
          </p:cNvPr>
          <p:cNvSpPr>
            <a:spLocks noGrp="1"/>
          </p:cNvSpPr>
          <p:nvPr>
            <p:ph type="dt" sz="half" idx="10"/>
          </p:nvPr>
        </p:nvSpPr>
        <p:spPr/>
        <p:txBody>
          <a:bodyPr/>
          <a:lstStyle/>
          <a:p>
            <a:fld id="{2DDA4933-80F7-4A48-BDEB-A9DCA0910073}" type="datetime1">
              <a:rPr lang="en-US" smtClean="0"/>
              <a:t>2/27/23</a:t>
            </a:fld>
            <a:endParaRPr lang="en-US"/>
          </a:p>
        </p:txBody>
      </p:sp>
      <p:sp>
        <p:nvSpPr>
          <p:cNvPr id="5" name="Footer Placeholder 4">
            <a:extLst>
              <a:ext uri="{FF2B5EF4-FFF2-40B4-BE49-F238E27FC236}">
                <a16:creationId xmlns:a16="http://schemas.microsoft.com/office/drawing/2014/main" id="{1E0B48E6-492D-7FB7-E402-4146C9AD8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B4565-A6A3-14F4-BF09-57C2A087C96C}"/>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548773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FFB34C-4DC0-D606-5F06-26C3819F64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0059CB-0FDD-6DB6-0DEC-9E58EBC1C4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1D2CB-9077-9EB6-2CD3-70A40A28BE6E}"/>
              </a:ext>
            </a:extLst>
          </p:cNvPr>
          <p:cNvSpPr>
            <a:spLocks noGrp="1"/>
          </p:cNvSpPr>
          <p:nvPr>
            <p:ph type="dt" sz="half" idx="10"/>
          </p:nvPr>
        </p:nvSpPr>
        <p:spPr/>
        <p:txBody>
          <a:bodyPr/>
          <a:lstStyle/>
          <a:p>
            <a:fld id="{F7ED13D6-5441-FC41-9572-0D2F2C4BCAF6}" type="datetime1">
              <a:rPr lang="en-US" smtClean="0"/>
              <a:t>2/27/23</a:t>
            </a:fld>
            <a:endParaRPr lang="en-US"/>
          </a:p>
        </p:txBody>
      </p:sp>
      <p:sp>
        <p:nvSpPr>
          <p:cNvPr id="5" name="Footer Placeholder 4">
            <a:extLst>
              <a:ext uri="{FF2B5EF4-FFF2-40B4-BE49-F238E27FC236}">
                <a16:creationId xmlns:a16="http://schemas.microsoft.com/office/drawing/2014/main" id="{D1525A6A-5D07-6349-984F-D1ED0055A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42CBC-87FC-E03E-DA59-254B81977020}"/>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1230142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8776-69E2-BC74-7C5D-8196A04CF4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E2191E-BE4B-345D-830B-5EB232CF47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92977C-3BA9-EF07-4D3D-4FC6A1AE7B22}"/>
              </a:ext>
            </a:extLst>
          </p:cNvPr>
          <p:cNvSpPr>
            <a:spLocks noGrp="1"/>
          </p:cNvSpPr>
          <p:nvPr>
            <p:ph type="dt" sz="half" idx="10"/>
          </p:nvPr>
        </p:nvSpPr>
        <p:spPr/>
        <p:txBody>
          <a:bodyPr/>
          <a:lstStyle/>
          <a:p>
            <a:fld id="{5A220BC9-3E01-9E49-A82E-32C2592BFAFE}" type="datetime1">
              <a:rPr lang="en-US" smtClean="0"/>
              <a:t>2/27/23</a:t>
            </a:fld>
            <a:endParaRPr lang="en-US"/>
          </a:p>
        </p:txBody>
      </p:sp>
      <p:sp>
        <p:nvSpPr>
          <p:cNvPr id="5" name="Footer Placeholder 4">
            <a:extLst>
              <a:ext uri="{FF2B5EF4-FFF2-40B4-BE49-F238E27FC236}">
                <a16:creationId xmlns:a16="http://schemas.microsoft.com/office/drawing/2014/main" id="{8D952DB3-3E9A-38B3-6BC8-1E7343167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86540-713D-BBBC-7C07-DB10E726AD0B}"/>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22159874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BA64-5C90-E04F-D8B7-61F982852D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08D19D-68A5-B83D-78E3-BA457789D8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2DC32D-B151-01E3-7BB8-440C3ACD83DB}"/>
              </a:ext>
            </a:extLst>
          </p:cNvPr>
          <p:cNvSpPr>
            <a:spLocks noGrp="1"/>
          </p:cNvSpPr>
          <p:nvPr>
            <p:ph type="dt" sz="half" idx="10"/>
          </p:nvPr>
        </p:nvSpPr>
        <p:spPr/>
        <p:txBody>
          <a:bodyPr/>
          <a:lstStyle/>
          <a:p>
            <a:fld id="{6F193117-C2C6-8943-AEC1-FF44D8E76888}" type="datetime1">
              <a:rPr lang="en-US" smtClean="0"/>
              <a:t>2/27/23</a:t>
            </a:fld>
            <a:endParaRPr lang="en-US"/>
          </a:p>
        </p:txBody>
      </p:sp>
      <p:sp>
        <p:nvSpPr>
          <p:cNvPr id="5" name="Footer Placeholder 4">
            <a:extLst>
              <a:ext uri="{FF2B5EF4-FFF2-40B4-BE49-F238E27FC236}">
                <a16:creationId xmlns:a16="http://schemas.microsoft.com/office/drawing/2014/main" id="{65932EB5-CD44-9E1F-B5D4-F99060E7FB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9A779-9D8B-F26E-20E0-5569C3C3402A}"/>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2417708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20AA-B606-3047-2DEB-E846911E30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71853E-7FB2-458C-A108-F11BD0833A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ADAE9D-B9D4-FE66-5EB6-BC77647FF5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97B76A-7C10-C0DA-CDAB-1293F6385199}"/>
              </a:ext>
            </a:extLst>
          </p:cNvPr>
          <p:cNvSpPr>
            <a:spLocks noGrp="1"/>
          </p:cNvSpPr>
          <p:nvPr>
            <p:ph type="dt" sz="half" idx="10"/>
          </p:nvPr>
        </p:nvSpPr>
        <p:spPr/>
        <p:txBody>
          <a:bodyPr/>
          <a:lstStyle/>
          <a:p>
            <a:fld id="{831512AE-EB43-7D44-908D-3DF2465323F5}" type="datetime1">
              <a:rPr lang="en-US" smtClean="0"/>
              <a:t>2/27/23</a:t>
            </a:fld>
            <a:endParaRPr lang="en-US"/>
          </a:p>
        </p:txBody>
      </p:sp>
      <p:sp>
        <p:nvSpPr>
          <p:cNvPr id="6" name="Footer Placeholder 5">
            <a:extLst>
              <a:ext uri="{FF2B5EF4-FFF2-40B4-BE49-F238E27FC236}">
                <a16:creationId xmlns:a16="http://schemas.microsoft.com/office/drawing/2014/main" id="{8BBBF1C4-572B-7DD4-A95C-E2B24B70E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FCCD6-7090-A1C2-C356-B520D1898CA6}"/>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1891742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4E7CA-BEE3-94CA-5DA4-86F4F24A7B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48FAFA-9724-664A-4764-AF1AE190DD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C7BE45-2FFD-8AE2-274C-CDF2FBA5C4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BDB8F9-63DD-C066-EA99-4478C7B376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C464D4-CB09-4224-9DF0-603A90A18D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E71C41-F908-6E93-0ABA-2C5F04BBC41C}"/>
              </a:ext>
            </a:extLst>
          </p:cNvPr>
          <p:cNvSpPr>
            <a:spLocks noGrp="1"/>
          </p:cNvSpPr>
          <p:nvPr>
            <p:ph type="dt" sz="half" idx="10"/>
          </p:nvPr>
        </p:nvSpPr>
        <p:spPr/>
        <p:txBody>
          <a:bodyPr/>
          <a:lstStyle/>
          <a:p>
            <a:fld id="{DC9A67AB-9B92-A24C-A3FF-1FB530F7FA23}" type="datetime1">
              <a:rPr lang="en-US" smtClean="0"/>
              <a:t>2/27/23</a:t>
            </a:fld>
            <a:endParaRPr lang="en-US"/>
          </a:p>
        </p:txBody>
      </p:sp>
      <p:sp>
        <p:nvSpPr>
          <p:cNvPr id="8" name="Footer Placeholder 7">
            <a:extLst>
              <a:ext uri="{FF2B5EF4-FFF2-40B4-BE49-F238E27FC236}">
                <a16:creationId xmlns:a16="http://schemas.microsoft.com/office/drawing/2014/main" id="{14D513B5-03E0-F43B-4477-8D8B9A7FFE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A9E6E3-072A-C64A-077B-F1942D361113}"/>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2807456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1D22-B748-25AA-66E0-AE27870677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6C9F0A-C5CB-0F15-8A23-1DAE09214C52}"/>
              </a:ext>
            </a:extLst>
          </p:cNvPr>
          <p:cNvSpPr>
            <a:spLocks noGrp="1"/>
          </p:cNvSpPr>
          <p:nvPr>
            <p:ph type="dt" sz="half" idx="10"/>
          </p:nvPr>
        </p:nvSpPr>
        <p:spPr/>
        <p:txBody>
          <a:bodyPr/>
          <a:lstStyle/>
          <a:p>
            <a:fld id="{74ECEE29-BBAE-C148-8BA3-D6A86A8D696B}" type="datetime1">
              <a:rPr lang="en-US" smtClean="0"/>
              <a:t>2/27/23</a:t>
            </a:fld>
            <a:endParaRPr lang="en-US"/>
          </a:p>
        </p:txBody>
      </p:sp>
      <p:sp>
        <p:nvSpPr>
          <p:cNvPr id="4" name="Footer Placeholder 3">
            <a:extLst>
              <a:ext uri="{FF2B5EF4-FFF2-40B4-BE49-F238E27FC236}">
                <a16:creationId xmlns:a16="http://schemas.microsoft.com/office/drawing/2014/main" id="{299FEED1-8258-0D7D-73AF-85D10FE7BD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68ACFC-5B0A-0CE7-72F5-EE3007A85275}"/>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959989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1F36AE-B906-7AB0-16ED-9D8DB743D927}"/>
              </a:ext>
            </a:extLst>
          </p:cNvPr>
          <p:cNvSpPr>
            <a:spLocks noGrp="1"/>
          </p:cNvSpPr>
          <p:nvPr>
            <p:ph type="dt" sz="half" idx="10"/>
          </p:nvPr>
        </p:nvSpPr>
        <p:spPr/>
        <p:txBody>
          <a:bodyPr/>
          <a:lstStyle/>
          <a:p>
            <a:fld id="{3A5A9476-FAEA-2C46-99EE-A1C2CE3E00A6}" type="datetime1">
              <a:rPr lang="en-US" smtClean="0"/>
              <a:t>2/27/23</a:t>
            </a:fld>
            <a:endParaRPr lang="en-US"/>
          </a:p>
        </p:txBody>
      </p:sp>
      <p:sp>
        <p:nvSpPr>
          <p:cNvPr id="3" name="Footer Placeholder 2">
            <a:extLst>
              <a:ext uri="{FF2B5EF4-FFF2-40B4-BE49-F238E27FC236}">
                <a16:creationId xmlns:a16="http://schemas.microsoft.com/office/drawing/2014/main" id="{EEBAC890-AE5A-0C85-B499-8D785590B8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62C2B8-A06F-8829-4A55-2A30129BC780}"/>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1789240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A0758-698B-496D-F766-100DBC900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BC30DC-8307-0749-1447-3943B55ACF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A7DE97-B661-32F7-5579-8456B180C3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077F45-022C-F8CB-9FDA-09970D327588}"/>
              </a:ext>
            </a:extLst>
          </p:cNvPr>
          <p:cNvSpPr>
            <a:spLocks noGrp="1"/>
          </p:cNvSpPr>
          <p:nvPr>
            <p:ph type="dt" sz="half" idx="10"/>
          </p:nvPr>
        </p:nvSpPr>
        <p:spPr/>
        <p:txBody>
          <a:bodyPr/>
          <a:lstStyle/>
          <a:p>
            <a:fld id="{9C6211A6-290E-ED45-936D-2C7BBE856F40}" type="datetime1">
              <a:rPr lang="en-US" smtClean="0"/>
              <a:t>2/27/23</a:t>
            </a:fld>
            <a:endParaRPr lang="en-US"/>
          </a:p>
        </p:txBody>
      </p:sp>
      <p:sp>
        <p:nvSpPr>
          <p:cNvPr id="6" name="Footer Placeholder 5">
            <a:extLst>
              <a:ext uri="{FF2B5EF4-FFF2-40B4-BE49-F238E27FC236}">
                <a16:creationId xmlns:a16="http://schemas.microsoft.com/office/drawing/2014/main" id="{DFFD70BD-83B7-01C8-C5FD-8EC0C5B492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9EDF8D-C8B7-ADBC-F81E-D32F64D8E29E}"/>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17020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FF31-0B4A-6629-E4FD-DB0B2108BB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62E106-3A81-A5FF-C170-9103C31BFF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640781-C9B7-B77D-C188-BE8871F0B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BA712-51D2-CA85-3321-B27587B9516D}"/>
              </a:ext>
            </a:extLst>
          </p:cNvPr>
          <p:cNvSpPr>
            <a:spLocks noGrp="1"/>
          </p:cNvSpPr>
          <p:nvPr>
            <p:ph type="dt" sz="half" idx="10"/>
          </p:nvPr>
        </p:nvSpPr>
        <p:spPr/>
        <p:txBody>
          <a:bodyPr/>
          <a:lstStyle/>
          <a:p>
            <a:fld id="{97D851B9-E23A-2E4B-9AFC-C508B8DC11C9}" type="datetime1">
              <a:rPr lang="en-US" smtClean="0"/>
              <a:t>2/27/23</a:t>
            </a:fld>
            <a:endParaRPr lang="en-US"/>
          </a:p>
        </p:txBody>
      </p:sp>
      <p:sp>
        <p:nvSpPr>
          <p:cNvPr id="6" name="Footer Placeholder 5">
            <a:extLst>
              <a:ext uri="{FF2B5EF4-FFF2-40B4-BE49-F238E27FC236}">
                <a16:creationId xmlns:a16="http://schemas.microsoft.com/office/drawing/2014/main" id="{16462691-35A4-8489-43AE-E636192932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99738C-024F-8D7A-5007-099EC0130506}"/>
              </a:ext>
            </a:extLst>
          </p:cNvPr>
          <p:cNvSpPr>
            <a:spLocks noGrp="1"/>
          </p:cNvSpPr>
          <p:nvPr>
            <p:ph type="sldNum" sz="quarter" idx="12"/>
          </p:nvPr>
        </p:nvSpPr>
        <p:spPr/>
        <p:txBody>
          <a:bodyPr/>
          <a:lstStyle/>
          <a:p>
            <a:fld id="{10B35473-280C-E043-9392-7E81C67433BF}" type="slidenum">
              <a:rPr lang="en-US" smtClean="0"/>
              <a:t>‹#›</a:t>
            </a:fld>
            <a:endParaRPr lang="en-US"/>
          </a:p>
        </p:txBody>
      </p:sp>
    </p:spTree>
    <p:extLst>
      <p:ext uri="{BB962C8B-B14F-4D97-AF65-F5344CB8AC3E}">
        <p14:creationId xmlns:p14="http://schemas.microsoft.com/office/powerpoint/2010/main" val="3484153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6B1A1E-D86A-4959-4835-BF9B0B542E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56E39E-E566-D1C6-E325-45DC0C1B22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A781A6-1DDA-B2EC-C846-1BA977A59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62736-61A7-004E-885C-E4BA0DFF26BB}" type="datetime1">
              <a:rPr lang="en-US" smtClean="0"/>
              <a:t>2/27/23</a:t>
            </a:fld>
            <a:endParaRPr lang="en-US"/>
          </a:p>
        </p:txBody>
      </p:sp>
      <p:sp>
        <p:nvSpPr>
          <p:cNvPr id="5" name="Footer Placeholder 4">
            <a:extLst>
              <a:ext uri="{FF2B5EF4-FFF2-40B4-BE49-F238E27FC236}">
                <a16:creationId xmlns:a16="http://schemas.microsoft.com/office/drawing/2014/main" id="{12CD7EF6-A2D8-60B3-DFE1-1707398164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B841D0-2BBB-7858-BB2F-2685CFFCAA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B35473-280C-E043-9392-7E81C67433BF}" type="slidenum">
              <a:rPr lang="en-US" smtClean="0"/>
              <a:t>‹#›</a:t>
            </a:fld>
            <a:endParaRPr lang="en-US"/>
          </a:p>
        </p:txBody>
      </p:sp>
    </p:spTree>
    <p:extLst>
      <p:ext uri="{BB962C8B-B14F-4D97-AF65-F5344CB8AC3E}">
        <p14:creationId xmlns:p14="http://schemas.microsoft.com/office/powerpoint/2010/main" val="889130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xastech.zoom.us/j/93966902565?pwd=YVZEc0F6dytNY3B1SlNjM1lDVW1VUT09"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sv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www.google.com/imgres?imgurl=https%3A%2F%2Fwww.ttu.edu%2Ftraditions%2Fimages%2FDoubleT.gif&amp;imgrefurl=https%3A%2F%2Fwww.ttu.edu%2Ftraditions%2Fdoublet.php&amp;tbnid=jdVsU2GLi5sKlM&amp;vet=12ahUKEwj-8vf6kMX5AhWOmWoFHQKEAQ4QMygAegUIARDJAQ..i&amp;docid=hY8w7KyRTW5VnM&amp;w=225&amp;h=246&amp;q=texas%20tech%20university%20double%20T&amp;client=firefox-b-1-d&amp;ved=2ahUKEwj-8vf6kMX5AhWOmWoFHQKEAQ4QMygAegUIARDJAQ" TargetMode="External"/><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tiff"/><Relationship Id="rId4" Type="http://schemas.openxmlformats.org/officeDocument/2006/relationships/image" Target="../media/image46.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E7AEC3-DCF3-1674-423C-794937922186}"/>
              </a:ext>
            </a:extLst>
          </p:cNvPr>
          <p:cNvSpPr/>
          <p:nvPr/>
        </p:nvSpPr>
        <p:spPr>
          <a:xfrm>
            <a:off x="777542" y="281252"/>
            <a:ext cx="10636913" cy="1938992"/>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Drivers of plant nutrient acquisition and allocation strategies and their</a:t>
            </a:r>
            <a:r>
              <a:rPr lang="en-US" sz="40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influence on plant responses to </a:t>
            </a: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environmental change</a:t>
            </a:r>
          </a:p>
        </p:txBody>
      </p:sp>
      <p:sp>
        <p:nvSpPr>
          <p:cNvPr id="4" name="Rectangle 3">
            <a:extLst>
              <a:ext uri="{FF2B5EF4-FFF2-40B4-BE49-F238E27FC236}">
                <a16:creationId xmlns:a16="http://schemas.microsoft.com/office/drawing/2014/main" id="{C2BA30C5-D137-A32F-A130-E8635777A248}"/>
              </a:ext>
            </a:extLst>
          </p:cNvPr>
          <p:cNvSpPr/>
          <p:nvPr/>
        </p:nvSpPr>
        <p:spPr>
          <a:xfrm>
            <a:off x="777542" y="5138701"/>
            <a:ext cx="3722030" cy="1569660"/>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Evan A. Perkowski</a:t>
            </a:r>
          </a:p>
          <a:p>
            <a:pPr algn="ctr"/>
            <a:r>
              <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Dissertation Defense</a:t>
            </a:r>
          </a:p>
          <a:p>
            <a:pPr algn="ctr"/>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March 07, 2023, 1pm CT ESB1 Room 120</a:t>
            </a:r>
            <a:endPar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C0AD24C-2487-194F-142A-0AFAD3272311}"/>
              </a:ext>
            </a:extLst>
          </p:cNvPr>
          <p:cNvSpPr/>
          <p:nvPr/>
        </p:nvSpPr>
        <p:spPr>
          <a:xfrm>
            <a:off x="7692430" y="5323366"/>
            <a:ext cx="3721608" cy="1200329"/>
          </a:xfrm>
          <a:prstGeom prst="rect">
            <a:avLst/>
          </a:prstGeom>
          <a:solidFill>
            <a:schemeClr val="lt1">
              <a:alpha val="75000"/>
            </a:schemeClr>
          </a:solidFill>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Zoom link:</a:t>
            </a:r>
          </a:p>
          <a:p>
            <a:pPr algn="ctr"/>
            <a:r>
              <a:rPr lang="en-US" sz="1600" dirty="0">
                <a:solidFill>
                  <a:schemeClr val="tx1"/>
                </a:solidFill>
                <a:latin typeface="Arial" panose="020B0604020202020204" pitchFamily="34" charset="0"/>
                <a:cs typeface="Arial" panose="020B0604020202020204" pitchFamily="34" charset="0"/>
                <a:hlinkClick r:id="rId3"/>
              </a:rPr>
              <a:t>https://texastech.zoom.us/j/93966902565?pwd=YVZEc0F6dytNY3B1SlNjM1lDVW1VUT09</a:t>
            </a:r>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898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Empirical data supports this framework</a:t>
            </a:r>
          </a:p>
        </p:txBody>
      </p:sp>
      <p:sp>
        <p:nvSpPr>
          <p:cNvPr id="3" name="Slide Number Placeholder 2">
            <a:extLst>
              <a:ext uri="{FF2B5EF4-FFF2-40B4-BE49-F238E27FC236}">
                <a16:creationId xmlns:a16="http://schemas.microsoft.com/office/drawing/2014/main" id="{33C21AD3-F25C-7241-ABD4-8BB87CD27432}"/>
              </a:ext>
            </a:extLst>
          </p:cNvPr>
          <p:cNvSpPr>
            <a:spLocks noGrp="1"/>
          </p:cNvSpPr>
          <p:nvPr>
            <p:ph type="sldNum" sz="quarter" idx="12"/>
          </p:nvPr>
        </p:nvSpPr>
        <p:spPr/>
        <p:txBody>
          <a:bodyPr/>
          <a:lstStyle/>
          <a:p>
            <a:fld id="{CE250C90-A217-6949-8BD2-2F5146168076}" type="slidenum">
              <a:rPr lang="en-US" smtClean="0"/>
              <a:t>10</a:t>
            </a:fld>
            <a:endParaRPr lang="en-US"/>
          </a:p>
        </p:txBody>
      </p:sp>
      <p:pic>
        <p:nvPicPr>
          <p:cNvPr id="4" name="Picture 3">
            <a:extLst>
              <a:ext uri="{FF2B5EF4-FFF2-40B4-BE49-F238E27FC236}">
                <a16:creationId xmlns:a16="http://schemas.microsoft.com/office/drawing/2014/main" id="{AEF219AD-AD63-BD32-0320-9905DB4D5668}"/>
              </a:ext>
            </a:extLst>
          </p:cNvPr>
          <p:cNvPicPr>
            <a:picLocks noChangeAspect="1"/>
          </p:cNvPicPr>
          <p:nvPr/>
        </p:nvPicPr>
        <p:blipFill>
          <a:blip r:embed="rId3"/>
          <a:stretch>
            <a:fillRect/>
          </a:stretch>
        </p:blipFill>
        <p:spPr>
          <a:xfrm>
            <a:off x="351086" y="2137011"/>
            <a:ext cx="5392994" cy="3583656"/>
          </a:xfrm>
          <a:prstGeom prst="rect">
            <a:avLst/>
          </a:prstGeom>
        </p:spPr>
      </p:pic>
      <p:pic>
        <p:nvPicPr>
          <p:cNvPr id="6" name="Picture 5">
            <a:extLst>
              <a:ext uri="{FF2B5EF4-FFF2-40B4-BE49-F238E27FC236}">
                <a16:creationId xmlns:a16="http://schemas.microsoft.com/office/drawing/2014/main" id="{6AB5C8FC-487C-BF4F-AEBF-0660B45094C4}"/>
              </a:ext>
            </a:extLst>
          </p:cNvPr>
          <p:cNvPicPr>
            <a:picLocks noChangeAspect="1"/>
          </p:cNvPicPr>
          <p:nvPr/>
        </p:nvPicPr>
        <p:blipFill>
          <a:blip r:embed="rId4"/>
          <a:stretch>
            <a:fillRect/>
          </a:stretch>
        </p:blipFill>
        <p:spPr>
          <a:xfrm>
            <a:off x="6149319" y="1503139"/>
            <a:ext cx="4775200" cy="4851400"/>
          </a:xfrm>
          <a:prstGeom prst="rect">
            <a:avLst/>
          </a:prstGeom>
        </p:spPr>
      </p:pic>
      <p:sp>
        <p:nvSpPr>
          <p:cNvPr id="8" name="TextBox 7">
            <a:extLst>
              <a:ext uri="{FF2B5EF4-FFF2-40B4-BE49-F238E27FC236}">
                <a16:creationId xmlns:a16="http://schemas.microsoft.com/office/drawing/2014/main" id="{483DC7DE-E7D6-4660-9C53-2E3E952556EA}"/>
              </a:ext>
            </a:extLst>
          </p:cNvPr>
          <p:cNvSpPr txBox="1"/>
          <p:nvPr/>
        </p:nvSpPr>
        <p:spPr>
          <a:xfrm>
            <a:off x="9189148" y="6582975"/>
            <a:ext cx="302999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Liang et al. (2020) </a:t>
            </a:r>
            <a:r>
              <a:rPr lang="en-US" sz="1200" i="1" dirty="0">
                <a:latin typeface="Arial" panose="020B0604020202020204" pitchFamily="34" charset="0"/>
                <a:cs typeface="Arial" panose="020B0604020202020204" pitchFamily="34" charset="0"/>
              </a:rPr>
              <a:t>Global Change Biology</a:t>
            </a:r>
            <a:endParaRPr lang="en-US" sz="12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A34504E5-CBCD-1082-D476-0302F74683C9}"/>
              </a:ext>
            </a:extLst>
          </p:cNvPr>
          <p:cNvSpPr/>
          <p:nvPr/>
        </p:nvSpPr>
        <p:spPr>
          <a:xfrm>
            <a:off x="6657739" y="2826327"/>
            <a:ext cx="4266780" cy="4005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0146BE-28F6-523C-343C-9AA9ED1486C1}"/>
              </a:ext>
            </a:extLst>
          </p:cNvPr>
          <p:cNvPicPr>
            <a:picLocks noChangeAspect="1"/>
          </p:cNvPicPr>
          <p:nvPr/>
        </p:nvPicPr>
        <p:blipFill>
          <a:blip r:embed="rId3"/>
          <a:stretch>
            <a:fillRect/>
          </a:stretch>
        </p:blipFill>
        <p:spPr>
          <a:xfrm>
            <a:off x="503486" y="2289411"/>
            <a:ext cx="5392994" cy="3583656"/>
          </a:xfrm>
          <a:prstGeom prst="rect">
            <a:avLst/>
          </a:prstGeom>
        </p:spPr>
      </p:pic>
      <p:sp>
        <p:nvSpPr>
          <p:cNvPr id="11" name="Rectangle 10">
            <a:extLst>
              <a:ext uri="{FF2B5EF4-FFF2-40B4-BE49-F238E27FC236}">
                <a16:creationId xmlns:a16="http://schemas.microsoft.com/office/drawing/2014/main" id="{9EBE253B-4B53-AB05-42C5-A9994CDD9AE8}"/>
              </a:ext>
            </a:extLst>
          </p:cNvPr>
          <p:cNvSpPr/>
          <p:nvPr/>
        </p:nvSpPr>
        <p:spPr>
          <a:xfrm>
            <a:off x="503485" y="3228738"/>
            <a:ext cx="5493433" cy="4005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829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However, leaf nitrogen can be predicted independent of soil nitrogen…</a:t>
            </a:r>
          </a:p>
        </p:txBody>
      </p:sp>
      <p:pic>
        <p:nvPicPr>
          <p:cNvPr id="6" name="Picture 5">
            <a:extLst>
              <a:ext uri="{FF2B5EF4-FFF2-40B4-BE49-F238E27FC236}">
                <a16:creationId xmlns:a16="http://schemas.microsoft.com/office/drawing/2014/main" id="{AD8D131D-1CC7-9B1E-D741-1A03D7D242A4}"/>
              </a:ext>
            </a:extLst>
          </p:cNvPr>
          <p:cNvPicPr>
            <a:picLocks noChangeAspect="1"/>
          </p:cNvPicPr>
          <p:nvPr/>
        </p:nvPicPr>
        <p:blipFill>
          <a:blip r:embed="rId3"/>
          <a:stretch>
            <a:fillRect/>
          </a:stretch>
        </p:blipFill>
        <p:spPr>
          <a:xfrm>
            <a:off x="2086084" y="1690688"/>
            <a:ext cx="8060046" cy="516731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29AA3F8-A0E4-654C-A446-48BD1457F340}"/>
              </a:ext>
            </a:extLst>
          </p:cNvPr>
          <p:cNvSpPr>
            <a:spLocks noGrp="1"/>
          </p:cNvSpPr>
          <p:nvPr>
            <p:ph type="sldNum" sz="quarter" idx="12"/>
          </p:nvPr>
        </p:nvSpPr>
        <p:spPr/>
        <p:txBody>
          <a:bodyPr/>
          <a:lstStyle/>
          <a:p>
            <a:fld id="{CE250C90-A217-6949-8BD2-2F5146168076}" type="slidenum">
              <a:rPr lang="en-US" smtClean="0"/>
              <a:t>11</a:t>
            </a:fld>
            <a:endParaRPr lang="en-US"/>
          </a:p>
        </p:txBody>
      </p:sp>
    </p:spTree>
    <p:extLst>
      <p:ext uri="{BB962C8B-B14F-4D97-AF65-F5344CB8AC3E}">
        <p14:creationId xmlns:p14="http://schemas.microsoft.com/office/powerpoint/2010/main" val="144728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820E-A086-EDEF-5AE2-9FAE25288720}"/>
              </a:ext>
            </a:extLst>
          </p:cNvPr>
          <p:cNvSpPr>
            <a:spLocks noGrp="1"/>
          </p:cNvSpPr>
          <p:nvPr>
            <p:ph type="title"/>
          </p:nvPr>
        </p:nvSpPr>
        <p:spPr/>
        <p:txBody>
          <a:bodyPr>
            <a:normAutofit/>
          </a:bodyPr>
          <a:lstStyle/>
          <a:p>
            <a:r>
              <a:rPr lang="en-US" dirty="0"/>
              <a:t>… and most TBMs do not invoke plant acclimation responses to changing environments</a:t>
            </a:r>
          </a:p>
        </p:txBody>
      </p:sp>
      <p:sp>
        <p:nvSpPr>
          <p:cNvPr id="4" name="Slide Number Placeholder 3">
            <a:extLst>
              <a:ext uri="{FF2B5EF4-FFF2-40B4-BE49-F238E27FC236}">
                <a16:creationId xmlns:a16="http://schemas.microsoft.com/office/drawing/2014/main" id="{CAE510A6-9CE0-58D8-43FA-D39AF461FF29}"/>
              </a:ext>
            </a:extLst>
          </p:cNvPr>
          <p:cNvSpPr>
            <a:spLocks noGrp="1"/>
          </p:cNvSpPr>
          <p:nvPr>
            <p:ph type="sldNum" sz="quarter" idx="12"/>
          </p:nvPr>
        </p:nvSpPr>
        <p:spPr/>
        <p:txBody>
          <a:bodyPr/>
          <a:lstStyle/>
          <a:p>
            <a:fld id="{10B35473-280C-E043-9392-7E81C67433BF}" type="slidenum">
              <a:rPr lang="en-US" smtClean="0"/>
              <a:t>12</a:t>
            </a:fld>
            <a:endParaRPr lang="en-US"/>
          </a:p>
        </p:txBody>
      </p:sp>
      <p:pic>
        <p:nvPicPr>
          <p:cNvPr id="5" name="Main graphic">
            <a:extLst>
              <a:ext uri="{FF2B5EF4-FFF2-40B4-BE49-F238E27FC236}">
                <a16:creationId xmlns:a16="http://schemas.microsoft.com/office/drawing/2014/main" id="{62B88455-5DA2-96BD-0870-0672B9CD6E61}"/>
              </a:ext>
            </a:extLst>
          </p:cNvPr>
          <p:cNvPicPr/>
          <p:nvPr/>
        </p:nvPicPr>
        <p:blipFill>
          <a:blip r:embed="rId2"/>
          <a:stretch/>
        </p:blipFill>
        <p:spPr>
          <a:xfrm>
            <a:off x="3891163" y="1987239"/>
            <a:ext cx="5655960" cy="3809880"/>
          </a:xfrm>
          <a:prstGeom prst="rect">
            <a:avLst/>
          </a:prstGeom>
          <a:ln>
            <a:noFill/>
          </a:ln>
        </p:spPr>
      </p:pic>
      <p:sp>
        <p:nvSpPr>
          <p:cNvPr id="6" name="TextBox 5">
            <a:extLst>
              <a:ext uri="{FF2B5EF4-FFF2-40B4-BE49-F238E27FC236}">
                <a16:creationId xmlns:a16="http://schemas.microsoft.com/office/drawing/2014/main" id="{E8462915-DF43-367E-F49D-3C188F5801EC}"/>
              </a:ext>
            </a:extLst>
          </p:cNvPr>
          <p:cNvSpPr txBox="1"/>
          <p:nvPr/>
        </p:nvSpPr>
        <p:spPr>
          <a:xfrm>
            <a:off x="8906520" y="6596109"/>
            <a:ext cx="329609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&amp; Dukes (2013) </a:t>
            </a:r>
            <a:r>
              <a:rPr lang="en-US" sz="1200" i="1" dirty="0">
                <a:latin typeface="Arial" panose="020B0604020202020204" pitchFamily="34" charset="0"/>
                <a:cs typeface="Arial" panose="020B0604020202020204" pitchFamily="34" charset="0"/>
              </a:rPr>
              <a:t>Global Change Biology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377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638C03-D9FE-D7E8-4B2D-BF96C799353E}"/>
              </a:ext>
            </a:extLst>
          </p:cNvPr>
          <p:cNvSpPr>
            <a:spLocks noGrp="1"/>
          </p:cNvSpPr>
          <p:nvPr>
            <p:ph type="title"/>
          </p:nvPr>
        </p:nvSpPr>
        <p:spPr/>
        <p:txBody>
          <a:bodyPr/>
          <a:lstStyle/>
          <a:p>
            <a:r>
              <a:rPr lang="en-US" dirty="0"/>
              <a:t>Therefore, the large divergence in TBM simulations under future environments… </a:t>
            </a:r>
          </a:p>
        </p:txBody>
      </p:sp>
      <p:sp>
        <p:nvSpPr>
          <p:cNvPr id="4" name="Slide Number Placeholder 3">
            <a:extLst>
              <a:ext uri="{FF2B5EF4-FFF2-40B4-BE49-F238E27FC236}">
                <a16:creationId xmlns:a16="http://schemas.microsoft.com/office/drawing/2014/main" id="{B9F09B94-4B09-CA86-0150-815FF627CE8D}"/>
              </a:ext>
            </a:extLst>
          </p:cNvPr>
          <p:cNvSpPr>
            <a:spLocks noGrp="1"/>
          </p:cNvSpPr>
          <p:nvPr>
            <p:ph type="sldNum" sz="quarter" idx="12"/>
          </p:nvPr>
        </p:nvSpPr>
        <p:spPr/>
        <p:txBody>
          <a:bodyPr/>
          <a:lstStyle/>
          <a:p>
            <a:fld id="{10B35473-280C-E043-9392-7E81C67433BF}" type="slidenum">
              <a:rPr lang="en-US" smtClean="0"/>
              <a:t>13</a:t>
            </a:fld>
            <a:endParaRPr lang="en-US"/>
          </a:p>
        </p:txBody>
      </p:sp>
      <p:pic>
        <p:nvPicPr>
          <p:cNvPr id="7" name="Picture 6">
            <a:extLst>
              <a:ext uri="{FF2B5EF4-FFF2-40B4-BE49-F238E27FC236}">
                <a16:creationId xmlns:a16="http://schemas.microsoft.com/office/drawing/2014/main" id="{5FE251F0-0489-0AD1-8FFA-6F64F8A35FCE}"/>
              </a:ext>
            </a:extLst>
          </p:cNvPr>
          <p:cNvPicPr>
            <a:picLocks noChangeAspect="1"/>
          </p:cNvPicPr>
          <p:nvPr/>
        </p:nvPicPr>
        <p:blipFill rotWithShape="1">
          <a:blip r:embed="rId2"/>
          <a:srcRect r="1279" b="396"/>
          <a:stretch/>
        </p:blipFill>
        <p:spPr>
          <a:xfrm>
            <a:off x="838200" y="2015516"/>
            <a:ext cx="5100464" cy="4016005"/>
          </a:xfrm>
          <a:prstGeom prst="rect">
            <a:avLst/>
          </a:prstGeom>
        </p:spPr>
      </p:pic>
      <p:sp>
        <p:nvSpPr>
          <p:cNvPr id="9" name="TextBox 8">
            <a:extLst>
              <a:ext uri="{FF2B5EF4-FFF2-40B4-BE49-F238E27FC236}">
                <a16:creationId xmlns:a16="http://schemas.microsoft.com/office/drawing/2014/main" id="{82AF2B4A-EA12-2CA8-7C03-DCEBACD130C1}"/>
              </a:ext>
            </a:extLst>
          </p:cNvPr>
          <p:cNvSpPr txBox="1"/>
          <p:nvPr/>
        </p:nvSpPr>
        <p:spPr>
          <a:xfrm>
            <a:off x="8967219" y="6582975"/>
            <a:ext cx="3236784"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Friedlingstein</a:t>
            </a:r>
            <a:r>
              <a:rPr lang="en-US" sz="1200" dirty="0">
                <a:latin typeface="Arial" panose="020B0604020202020204" pitchFamily="34" charset="0"/>
                <a:cs typeface="Arial" panose="020B0604020202020204" pitchFamily="34" charset="0"/>
              </a:rPr>
              <a:t> et al. (2014) </a:t>
            </a:r>
            <a:r>
              <a:rPr lang="en-US" sz="1200" i="1" dirty="0">
                <a:latin typeface="Arial" panose="020B0604020202020204" pitchFamily="34" charset="0"/>
                <a:cs typeface="Arial" panose="020B0604020202020204" pitchFamily="34" charset="0"/>
              </a:rPr>
              <a:t>Journal of Climate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1158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638C03-D9FE-D7E8-4B2D-BF96C799353E}"/>
              </a:ext>
            </a:extLst>
          </p:cNvPr>
          <p:cNvSpPr>
            <a:spLocks noGrp="1"/>
          </p:cNvSpPr>
          <p:nvPr>
            <p:ph type="title"/>
          </p:nvPr>
        </p:nvSpPr>
        <p:spPr/>
        <p:txBody>
          <a:bodyPr/>
          <a:lstStyle/>
          <a:p>
            <a:r>
              <a:rPr lang="en-US" dirty="0"/>
              <a:t>Therefore, the large divergence in TBM simulations under future environments… </a:t>
            </a:r>
          </a:p>
        </p:txBody>
      </p:sp>
      <p:sp>
        <p:nvSpPr>
          <p:cNvPr id="4" name="Slide Number Placeholder 3">
            <a:extLst>
              <a:ext uri="{FF2B5EF4-FFF2-40B4-BE49-F238E27FC236}">
                <a16:creationId xmlns:a16="http://schemas.microsoft.com/office/drawing/2014/main" id="{B9F09B94-4B09-CA86-0150-815FF627CE8D}"/>
              </a:ext>
            </a:extLst>
          </p:cNvPr>
          <p:cNvSpPr>
            <a:spLocks noGrp="1"/>
          </p:cNvSpPr>
          <p:nvPr>
            <p:ph type="sldNum" sz="quarter" idx="12"/>
          </p:nvPr>
        </p:nvSpPr>
        <p:spPr/>
        <p:txBody>
          <a:bodyPr/>
          <a:lstStyle/>
          <a:p>
            <a:fld id="{10B35473-280C-E043-9392-7E81C67433BF}" type="slidenum">
              <a:rPr lang="en-US" smtClean="0"/>
              <a:t>14</a:t>
            </a:fld>
            <a:endParaRPr lang="en-US"/>
          </a:p>
        </p:txBody>
      </p:sp>
      <p:pic>
        <p:nvPicPr>
          <p:cNvPr id="7" name="Picture 6">
            <a:extLst>
              <a:ext uri="{FF2B5EF4-FFF2-40B4-BE49-F238E27FC236}">
                <a16:creationId xmlns:a16="http://schemas.microsoft.com/office/drawing/2014/main" id="{5FE251F0-0489-0AD1-8FFA-6F64F8A35FCE}"/>
              </a:ext>
            </a:extLst>
          </p:cNvPr>
          <p:cNvPicPr>
            <a:picLocks noChangeAspect="1"/>
          </p:cNvPicPr>
          <p:nvPr/>
        </p:nvPicPr>
        <p:blipFill rotWithShape="1">
          <a:blip r:embed="rId2"/>
          <a:srcRect r="1279" b="396"/>
          <a:stretch/>
        </p:blipFill>
        <p:spPr>
          <a:xfrm>
            <a:off x="838200" y="2015516"/>
            <a:ext cx="5100464" cy="4016005"/>
          </a:xfrm>
          <a:prstGeom prst="rect">
            <a:avLst/>
          </a:prstGeom>
        </p:spPr>
      </p:pic>
      <p:sp>
        <p:nvSpPr>
          <p:cNvPr id="8" name="TextBox 7">
            <a:extLst>
              <a:ext uri="{FF2B5EF4-FFF2-40B4-BE49-F238E27FC236}">
                <a16:creationId xmlns:a16="http://schemas.microsoft.com/office/drawing/2014/main" id="{A5960839-3982-7BC1-DE8E-E67CF198E964}"/>
              </a:ext>
            </a:extLst>
          </p:cNvPr>
          <p:cNvSpPr txBox="1"/>
          <p:nvPr/>
        </p:nvSpPr>
        <p:spPr>
          <a:xfrm>
            <a:off x="6621147" y="2521059"/>
            <a:ext cx="5386411" cy="1815882"/>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 may be the result of </a:t>
            </a:r>
          </a:p>
          <a:p>
            <a:r>
              <a:rPr lang="en-US" sz="2800" dirty="0">
                <a:latin typeface="Arial" panose="020B0604020202020204" pitchFamily="34" charset="0"/>
                <a:cs typeface="Arial" panose="020B0604020202020204" pitchFamily="34" charset="0"/>
              </a:rPr>
              <a:t>uncertainty in the response of </a:t>
            </a:r>
          </a:p>
          <a:p>
            <a:r>
              <a:rPr lang="en-US" sz="2800" dirty="0">
                <a:latin typeface="Arial" panose="020B0604020202020204" pitchFamily="34" charset="0"/>
                <a:cs typeface="Arial" panose="020B0604020202020204" pitchFamily="34" charset="0"/>
              </a:rPr>
              <a:t>photosynthetic processes to </a:t>
            </a:r>
          </a:p>
          <a:p>
            <a:r>
              <a:rPr lang="en-US" sz="2800" dirty="0">
                <a:latin typeface="Arial" panose="020B0604020202020204" pitchFamily="34" charset="0"/>
                <a:cs typeface="Arial" panose="020B0604020202020204" pitchFamily="34" charset="0"/>
              </a:rPr>
              <a:t>future environmental conditions</a:t>
            </a:r>
          </a:p>
        </p:txBody>
      </p:sp>
      <p:sp>
        <p:nvSpPr>
          <p:cNvPr id="2" name="TextBox 1">
            <a:extLst>
              <a:ext uri="{FF2B5EF4-FFF2-40B4-BE49-F238E27FC236}">
                <a16:creationId xmlns:a16="http://schemas.microsoft.com/office/drawing/2014/main" id="{A037E5DB-8FFE-8A94-76CB-628E8C3185A7}"/>
              </a:ext>
            </a:extLst>
          </p:cNvPr>
          <p:cNvSpPr txBox="1"/>
          <p:nvPr/>
        </p:nvSpPr>
        <p:spPr>
          <a:xfrm>
            <a:off x="8967219" y="6582975"/>
            <a:ext cx="3236784"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Friedlingstein</a:t>
            </a:r>
            <a:r>
              <a:rPr lang="en-US" sz="1200" dirty="0">
                <a:latin typeface="Arial" panose="020B0604020202020204" pitchFamily="34" charset="0"/>
                <a:cs typeface="Arial" panose="020B0604020202020204" pitchFamily="34" charset="0"/>
              </a:rPr>
              <a:t> et al. (2014) </a:t>
            </a:r>
            <a:r>
              <a:rPr lang="en-US" sz="1200" i="1" dirty="0">
                <a:latin typeface="Arial" panose="020B0604020202020204" pitchFamily="34" charset="0"/>
                <a:cs typeface="Arial" panose="020B0604020202020204" pitchFamily="34" charset="0"/>
              </a:rPr>
              <a:t>Journal of Climate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8300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5A8964-B934-CD4C-9D9E-1294DF21F1DC}"/>
              </a:ext>
            </a:extLst>
          </p:cNvPr>
          <p:cNvSpPr>
            <a:spLocks noGrp="1"/>
          </p:cNvSpPr>
          <p:nvPr>
            <p:ph type="sldNum" sz="quarter" idx="12"/>
          </p:nvPr>
        </p:nvSpPr>
        <p:spPr/>
        <p:txBody>
          <a:bodyPr/>
          <a:lstStyle/>
          <a:p>
            <a:fld id="{CE250C90-A217-6949-8BD2-2F5146168076}" type="slidenum">
              <a:rPr lang="en-US" smtClean="0"/>
              <a:t>15</a:t>
            </a:fld>
            <a:endParaRPr lang="en-US"/>
          </a:p>
        </p:txBody>
      </p:sp>
      <p:sp>
        <p:nvSpPr>
          <p:cNvPr id="9" name="Title 3">
            <a:extLst>
              <a:ext uri="{FF2B5EF4-FFF2-40B4-BE49-F238E27FC236}">
                <a16:creationId xmlns:a16="http://schemas.microsoft.com/office/drawing/2014/main" id="{57DDC556-93A1-2D46-8CE8-1F6FF9B8F0E5}"/>
              </a:ext>
            </a:extLst>
          </p:cNvPr>
          <p:cNvSpPr>
            <a:spLocks noGrp="1"/>
          </p:cNvSpPr>
          <p:nvPr>
            <p:ph type="title"/>
          </p:nvPr>
        </p:nvSpPr>
        <p:spPr>
          <a:xfrm>
            <a:off x="419099" y="131776"/>
            <a:ext cx="11353800" cy="1951023"/>
          </a:xfrm>
        </p:spPr>
        <p:txBody>
          <a:bodyPr>
            <a:normAutofit/>
          </a:bodyPr>
          <a:lstStyle/>
          <a:p>
            <a:r>
              <a:rPr lang="en-US" sz="3200" b="1" dirty="0">
                <a:latin typeface="Arial" panose="020B0604020202020204" pitchFamily="34" charset="0"/>
                <a:cs typeface="Arial" panose="020B0604020202020204" pitchFamily="34" charset="0"/>
              </a:rPr>
              <a:t>Photosynthetic least-cost theory</a:t>
            </a:r>
            <a:r>
              <a:rPr lang="en-US" sz="3200" dirty="0">
                <a:solidFill>
                  <a:schemeClr val="bg1"/>
                </a:solidFill>
                <a:latin typeface="Arial" panose="020B0604020202020204" pitchFamily="34" charset="0"/>
                <a:cs typeface="Arial" panose="020B0604020202020204" pitchFamily="34" charset="0"/>
              </a:rPr>
              <a:t>: leaves acclimate to changing climatic and edaphic environments via summed cost of resource use (nitrogen and water)</a:t>
            </a:r>
          </a:p>
        </p:txBody>
      </p:sp>
    </p:spTree>
    <p:extLst>
      <p:ext uri="{BB962C8B-B14F-4D97-AF65-F5344CB8AC3E}">
        <p14:creationId xmlns:p14="http://schemas.microsoft.com/office/powerpoint/2010/main" val="2149105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a:bodyPr>
          <a:lstStyle/>
          <a:p>
            <a:r>
              <a:rPr lang="en-US" sz="3200" b="1" dirty="0">
                <a:latin typeface="Arial" panose="020B0604020202020204" pitchFamily="34" charset="0"/>
                <a:cs typeface="Arial" panose="020B0604020202020204" pitchFamily="34" charset="0"/>
              </a:rPr>
              <a:t>Photosynthetic least-cost theory</a:t>
            </a:r>
            <a:r>
              <a:rPr lang="en-US" sz="3200" dirty="0">
                <a:latin typeface="Arial" panose="020B0604020202020204" pitchFamily="34" charset="0"/>
                <a:cs typeface="Arial" panose="020B0604020202020204" pitchFamily="34" charset="0"/>
              </a:rPr>
              <a:t>: leaves acclimate to changing climatic and edaphic environments via summed cost of resource use (nitrogen and water)</a:t>
            </a:r>
            <a:endParaRPr lang="en-US" sz="3200"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BA722D5-2759-3AFF-CE3F-9CD6EBEF9054}"/>
              </a:ext>
            </a:extLst>
          </p:cNvPr>
          <p:cNvSpPr>
            <a:spLocks noGrp="1"/>
          </p:cNvSpPr>
          <p:nvPr>
            <p:ph type="sldNum" sz="quarter" idx="12"/>
          </p:nvPr>
        </p:nvSpPr>
        <p:spPr/>
        <p:txBody>
          <a:bodyPr/>
          <a:lstStyle/>
          <a:p>
            <a:fld id="{10B35473-280C-E043-9392-7E81C67433BF}" type="slidenum">
              <a:rPr lang="en-US" smtClean="0"/>
              <a:t>16</a:t>
            </a:fld>
            <a:endParaRPr lang="en-US"/>
          </a:p>
        </p:txBody>
      </p:sp>
    </p:spTree>
    <p:extLst>
      <p:ext uri="{BB962C8B-B14F-4D97-AF65-F5344CB8AC3E}">
        <p14:creationId xmlns:p14="http://schemas.microsoft.com/office/powerpoint/2010/main" val="39818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EE39-740E-FF89-208A-3C637A64FE40}"/>
              </a:ext>
            </a:extLst>
          </p:cNvPr>
          <p:cNvSpPr>
            <a:spLocks noGrp="1"/>
          </p:cNvSpPr>
          <p:nvPr>
            <p:ph type="title"/>
          </p:nvPr>
        </p:nvSpPr>
        <p:spPr/>
        <p:txBody>
          <a:bodyPr/>
          <a:lstStyle/>
          <a:p>
            <a:r>
              <a:rPr lang="en-US" dirty="0"/>
              <a:t>Recent work supports expected patterns at broad spatiotemporal scales</a:t>
            </a:r>
          </a:p>
        </p:txBody>
      </p:sp>
      <p:sp>
        <p:nvSpPr>
          <p:cNvPr id="4" name="Slide Number Placeholder 3">
            <a:extLst>
              <a:ext uri="{FF2B5EF4-FFF2-40B4-BE49-F238E27FC236}">
                <a16:creationId xmlns:a16="http://schemas.microsoft.com/office/drawing/2014/main" id="{77226BA0-D102-3FE5-9FD1-E25C7AA572F5}"/>
              </a:ext>
            </a:extLst>
          </p:cNvPr>
          <p:cNvSpPr>
            <a:spLocks noGrp="1"/>
          </p:cNvSpPr>
          <p:nvPr>
            <p:ph type="sldNum" sz="quarter" idx="12"/>
          </p:nvPr>
        </p:nvSpPr>
        <p:spPr/>
        <p:txBody>
          <a:bodyPr/>
          <a:lstStyle/>
          <a:p>
            <a:fld id="{10B35473-280C-E043-9392-7E81C67433BF}" type="slidenum">
              <a:rPr lang="en-US" smtClean="0"/>
              <a:t>17</a:t>
            </a:fld>
            <a:endParaRPr lang="en-US"/>
          </a:p>
        </p:txBody>
      </p:sp>
      <p:pic>
        <p:nvPicPr>
          <p:cNvPr id="5" name="Picture 4">
            <a:extLst>
              <a:ext uri="{FF2B5EF4-FFF2-40B4-BE49-F238E27FC236}">
                <a16:creationId xmlns:a16="http://schemas.microsoft.com/office/drawing/2014/main" id="{F4DE1E03-D86C-6BEC-2569-47FF1FCD5022}"/>
              </a:ext>
            </a:extLst>
          </p:cNvPr>
          <p:cNvPicPr>
            <a:picLocks noChangeAspect="1"/>
          </p:cNvPicPr>
          <p:nvPr/>
        </p:nvPicPr>
        <p:blipFill>
          <a:blip r:embed="rId3"/>
          <a:stretch>
            <a:fillRect/>
          </a:stretch>
        </p:blipFill>
        <p:spPr>
          <a:xfrm>
            <a:off x="838200" y="1912144"/>
            <a:ext cx="4391921" cy="4444206"/>
          </a:xfrm>
          <a:prstGeom prst="rect">
            <a:avLst/>
          </a:prstGeom>
        </p:spPr>
      </p:pic>
      <p:sp>
        <p:nvSpPr>
          <p:cNvPr id="8" name="TextBox 7">
            <a:extLst>
              <a:ext uri="{FF2B5EF4-FFF2-40B4-BE49-F238E27FC236}">
                <a16:creationId xmlns:a16="http://schemas.microsoft.com/office/drawing/2014/main" id="{379BBF46-BC4A-99EF-AD53-EDE86BD64728}"/>
              </a:ext>
            </a:extLst>
          </p:cNvPr>
          <p:cNvSpPr txBox="1"/>
          <p:nvPr/>
        </p:nvSpPr>
        <p:spPr>
          <a:xfrm>
            <a:off x="-68814" y="6640002"/>
            <a:ext cx="280237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Paillassa</a:t>
            </a:r>
            <a:r>
              <a:rPr lang="en-US" sz="1200" dirty="0">
                <a:latin typeface="Arial" panose="020B0604020202020204" pitchFamily="34" charset="0"/>
                <a:cs typeface="Arial" panose="020B0604020202020204" pitchFamily="34" charset="0"/>
              </a:rPr>
              <a:t> et al. (2020) </a:t>
            </a:r>
            <a:r>
              <a:rPr lang="en-US" sz="1200" i="1" dirty="0">
                <a:latin typeface="Arial" panose="020B0604020202020204" pitchFamily="34" charset="0"/>
                <a:cs typeface="Arial" panose="020B0604020202020204" pitchFamily="34" charset="0"/>
              </a:rPr>
              <a:t>New Phytologist</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3904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EE39-740E-FF89-208A-3C637A64FE40}"/>
              </a:ext>
            </a:extLst>
          </p:cNvPr>
          <p:cNvSpPr>
            <a:spLocks noGrp="1"/>
          </p:cNvSpPr>
          <p:nvPr>
            <p:ph type="title"/>
          </p:nvPr>
        </p:nvSpPr>
        <p:spPr/>
        <p:txBody>
          <a:bodyPr/>
          <a:lstStyle/>
          <a:p>
            <a:r>
              <a:rPr lang="en-US" dirty="0"/>
              <a:t>Recent work supports expected patterns at broad spatiotemporal scales</a:t>
            </a:r>
          </a:p>
        </p:txBody>
      </p:sp>
      <p:sp>
        <p:nvSpPr>
          <p:cNvPr id="4" name="Slide Number Placeholder 3">
            <a:extLst>
              <a:ext uri="{FF2B5EF4-FFF2-40B4-BE49-F238E27FC236}">
                <a16:creationId xmlns:a16="http://schemas.microsoft.com/office/drawing/2014/main" id="{77226BA0-D102-3FE5-9FD1-E25C7AA572F5}"/>
              </a:ext>
            </a:extLst>
          </p:cNvPr>
          <p:cNvSpPr>
            <a:spLocks noGrp="1"/>
          </p:cNvSpPr>
          <p:nvPr>
            <p:ph type="sldNum" sz="quarter" idx="12"/>
          </p:nvPr>
        </p:nvSpPr>
        <p:spPr/>
        <p:txBody>
          <a:bodyPr/>
          <a:lstStyle/>
          <a:p>
            <a:fld id="{10B35473-280C-E043-9392-7E81C67433BF}" type="slidenum">
              <a:rPr lang="en-US" smtClean="0"/>
              <a:t>18</a:t>
            </a:fld>
            <a:endParaRPr lang="en-US"/>
          </a:p>
        </p:txBody>
      </p:sp>
      <p:pic>
        <p:nvPicPr>
          <p:cNvPr id="5" name="Picture 4">
            <a:extLst>
              <a:ext uri="{FF2B5EF4-FFF2-40B4-BE49-F238E27FC236}">
                <a16:creationId xmlns:a16="http://schemas.microsoft.com/office/drawing/2014/main" id="{F4DE1E03-D86C-6BEC-2569-47FF1FCD5022}"/>
              </a:ext>
            </a:extLst>
          </p:cNvPr>
          <p:cNvPicPr>
            <a:picLocks noChangeAspect="1"/>
          </p:cNvPicPr>
          <p:nvPr/>
        </p:nvPicPr>
        <p:blipFill>
          <a:blip r:embed="rId3"/>
          <a:stretch>
            <a:fillRect/>
          </a:stretch>
        </p:blipFill>
        <p:spPr>
          <a:xfrm>
            <a:off x="838200" y="1912144"/>
            <a:ext cx="4391921" cy="4444206"/>
          </a:xfrm>
          <a:prstGeom prst="rect">
            <a:avLst/>
          </a:prstGeom>
        </p:spPr>
      </p:pic>
      <p:pic>
        <p:nvPicPr>
          <p:cNvPr id="6" name="Picture 5">
            <a:extLst>
              <a:ext uri="{FF2B5EF4-FFF2-40B4-BE49-F238E27FC236}">
                <a16:creationId xmlns:a16="http://schemas.microsoft.com/office/drawing/2014/main" id="{8BDC90C8-1CC3-BB2A-3ED0-EFFA337D240F}"/>
              </a:ext>
            </a:extLst>
          </p:cNvPr>
          <p:cNvPicPr>
            <a:picLocks noChangeAspect="1"/>
          </p:cNvPicPr>
          <p:nvPr/>
        </p:nvPicPr>
        <p:blipFill>
          <a:blip r:embed="rId4"/>
          <a:stretch>
            <a:fillRect/>
          </a:stretch>
        </p:blipFill>
        <p:spPr>
          <a:xfrm>
            <a:off x="6841663" y="1959240"/>
            <a:ext cx="3741669" cy="4201583"/>
          </a:xfrm>
          <a:prstGeom prst="rect">
            <a:avLst/>
          </a:prstGeom>
        </p:spPr>
      </p:pic>
      <p:sp>
        <p:nvSpPr>
          <p:cNvPr id="7" name="TextBox 6">
            <a:extLst>
              <a:ext uri="{FF2B5EF4-FFF2-40B4-BE49-F238E27FC236}">
                <a16:creationId xmlns:a16="http://schemas.microsoft.com/office/drawing/2014/main" id="{597798D9-F0AF-6C76-6B52-27000E65199D}"/>
              </a:ext>
            </a:extLst>
          </p:cNvPr>
          <p:cNvSpPr txBox="1"/>
          <p:nvPr/>
        </p:nvSpPr>
        <p:spPr>
          <a:xfrm>
            <a:off x="9650920" y="6640003"/>
            <a:ext cx="254108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et al. (2019)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79BBF46-BC4A-99EF-AD53-EDE86BD64728}"/>
              </a:ext>
            </a:extLst>
          </p:cNvPr>
          <p:cNvSpPr txBox="1"/>
          <p:nvPr/>
        </p:nvSpPr>
        <p:spPr>
          <a:xfrm>
            <a:off x="-68814" y="6640002"/>
            <a:ext cx="280237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Paillassa</a:t>
            </a:r>
            <a:r>
              <a:rPr lang="en-US" sz="1200" dirty="0">
                <a:latin typeface="Arial" panose="020B0604020202020204" pitchFamily="34" charset="0"/>
                <a:cs typeface="Arial" panose="020B0604020202020204" pitchFamily="34" charset="0"/>
              </a:rPr>
              <a:t> et al. (2020) </a:t>
            </a:r>
            <a:r>
              <a:rPr lang="en-US" sz="1200" i="1" dirty="0">
                <a:latin typeface="Arial" panose="020B0604020202020204" pitchFamily="34" charset="0"/>
                <a:cs typeface="Arial" panose="020B0604020202020204" pitchFamily="34" charset="0"/>
              </a:rPr>
              <a:t>New Phytologist</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4802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D17B75-F816-C665-64E6-BFDBE0629F1C}"/>
              </a:ext>
            </a:extLst>
          </p:cNvPr>
          <p:cNvSpPr>
            <a:spLocks noGrp="1"/>
          </p:cNvSpPr>
          <p:nvPr>
            <p:ph type="title"/>
          </p:nvPr>
        </p:nvSpPr>
        <p:spPr/>
        <p:txBody>
          <a:bodyPr/>
          <a:lstStyle/>
          <a:p>
            <a:r>
              <a:rPr lang="en-US" dirty="0"/>
              <a:t>Dissertation Objectives</a:t>
            </a:r>
          </a:p>
        </p:txBody>
      </p:sp>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19</a:t>
            </a:fld>
            <a:endParaRPr lang="en-US"/>
          </a:p>
        </p:txBody>
      </p:sp>
      <p:sp>
        <p:nvSpPr>
          <p:cNvPr id="12" name="Rectangle 11">
            <a:extLst>
              <a:ext uri="{FF2B5EF4-FFF2-40B4-BE49-F238E27FC236}">
                <a16:creationId xmlns:a16="http://schemas.microsoft.com/office/drawing/2014/main" id="{0E325077-21E8-25F8-B56D-24895FABB6AA}"/>
              </a:ext>
            </a:extLst>
          </p:cNvPr>
          <p:cNvSpPr>
            <a:spLocks noChangeAspect="1"/>
          </p:cNvSpPr>
          <p:nvPr/>
        </p:nvSpPr>
        <p:spPr>
          <a:xfrm>
            <a:off x="342989" y="1558406"/>
            <a:ext cx="5276088" cy="2509858"/>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1</a:t>
            </a:r>
            <a:r>
              <a:rPr lang="en-US" sz="2800" dirty="0">
                <a:latin typeface="Arial" panose="020B0604020202020204" pitchFamily="34" charset="0"/>
                <a:cs typeface="Arial" panose="020B0604020202020204" pitchFamily="34" charset="0"/>
              </a:rPr>
              <a:t>: How do costs of nitrogen acquisition vary across environments?</a:t>
            </a:r>
          </a:p>
        </p:txBody>
      </p:sp>
    </p:spTree>
    <p:extLst>
      <p:ext uri="{BB962C8B-B14F-4D97-AF65-F5344CB8AC3E}">
        <p14:creationId xmlns:p14="http://schemas.microsoft.com/office/powerpoint/2010/main" val="49693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26505-79FA-CE4F-9B82-69109D67E837}"/>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General Introduction</a:t>
            </a:r>
          </a:p>
        </p:txBody>
      </p:sp>
      <p:sp>
        <p:nvSpPr>
          <p:cNvPr id="4" name="Slide Number Placeholder 3">
            <a:extLst>
              <a:ext uri="{FF2B5EF4-FFF2-40B4-BE49-F238E27FC236}">
                <a16:creationId xmlns:a16="http://schemas.microsoft.com/office/drawing/2014/main" id="{AA057697-91A5-4247-9FC9-BAC2B6709B8B}"/>
              </a:ext>
            </a:extLst>
          </p:cNvPr>
          <p:cNvSpPr>
            <a:spLocks noGrp="1"/>
          </p:cNvSpPr>
          <p:nvPr>
            <p:ph type="sldNum" sz="quarter" idx="12"/>
          </p:nvPr>
        </p:nvSpPr>
        <p:spPr/>
        <p:txBody>
          <a:bodyPr/>
          <a:lstStyle/>
          <a:p>
            <a:fld id="{FFBEF942-02C7-9840-820E-0079499E56F9}" type="slidenum">
              <a:rPr lang="en-US" smtClean="0"/>
              <a:t>2</a:t>
            </a:fld>
            <a:endParaRPr lang="en-US"/>
          </a:p>
        </p:txBody>
      </p:sp>
    </p:spTree>
    <p:extLst>
      <p:ext uri="{BB962C8B-B14F-4D97-AF65-F5344CB8AC3E}">
        <p14:creationId xmlns:p14="http://schemas.microsoft.com/office/powerpoint/2010/main" val="992194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D17B75-F816-C665-64E6-BFDBE0629F1C}"/>
              </a:ext>
            </a:extLst>
          </p:cNvPr>
          <p:cNvSpPr>
            <a:spLocks noGrp="1"/>
          </p:cNvSpPr>
          <p:nvPr>
            <p:ph type="title"/>
          </p:nvPr>
        </p:nvSpPr>
        <p:spPr/>
        <p:txBody>
          <a:bodyPr/>
          <a:lstStyle/>
          <a:p>
            <a:r>
              <a:rPr lang="en-US" dirty="0"/>
              <a:t>Dissertation Objectives</a:t>
            </a:r>
          </a:p>
        </p:txBody>
      </p:sp>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20</a:t>
            </a:fld>
            <a:endParaRPr lang="en-US"/>
          </a:p>
        </p:txBody>
      </p:sp>
      <p:sp>
        <p:nvSpPr>
          <p:cNvPr id="12" name="Rectangle 11">
            <a:extLst>
              <a:ext uri="{FF2B5EF4-FFF2-40B4-BE49-F238E27FC236}">
                <a16:creationId xmlns:a16="http://schemas.microsoft.com/office/drawing/2014/main" id="{0E325077-21E8-25F8-B56D-24895FABB6AA}"/>
              </a:ext>
            </a:extLst>
          </p:cNvPr>
          <p:cNvSpPr>
            <a:spLocks noChangeAspect="1"/>
          </p:cNvSpPr>
          <p:nvPr/>
        </p:nvSpPr>
        <p:spPr>
          <a:xfrm>
            <a:off x="342989" y="1558406"/>
            <a:ext cx="5276088" cy="2509858"/>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1</a:t>
            </a:r>
            <a:r>
              <a:rPr lang="en-US" sz="2800" dirty="0">
                <a:latin typeface="Arial" panose="020B0604020202020204" pitchFamily="34" charset="0"/>
                <a:cs typeface="Arial" panose="020B0604020202020204" pitchFamily="34" charset="0"/>
              </a:rPr>
              <a:t>: How do costs of nitrogen acquisition vary across environments?</a:t>
            </a:r>
          </a:p>
        </p:txBody>
      </p:sp>
      <p:sp>
        <p:nvSpPr>
          <p:cNvPr id="13" name="Rectangle 12">
            <a:extLst>
              <a:ext uri="{FF2B5EF4-FFF2-40B4-BE49-F238E27FC236}">
                <a16:creationId xmlns:a16="http://schemas.microsoft.com/office/drawing/2014/main" id="{1C5986A5-ABD1-7E15-427D-1C8D285B9863}"/>
              </a:ext>
            </a:extLst>
          </p:cNvPr>
          <p:cNvSpPr>
            <a:spLocks noChangeAspect="1"/>
          </p:cNvSpPr>
          <p:nvPr/>
        </p:nvSpPr>
        <p:spPr>
          <a:xfrm>
            <a:off x="6572924" y="1558406"/>
            <a:ext cx="5271180" cy="2463501"/>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a:p>
            <a:pPr algn="ctr"/>
            <a:r>
              <a:rPr lang="en-US" sz="2800" b="1" dirty="0">
                <a:latin typeface="Arial" panose="020B0604020202020204" pitchFamily="34" charset="0"/>
                <a:cs typeface="Arial" panose="020B0604020202020204" pitchFamily="34" charset="0"/>
              </a:rPr>
              <a:t>Vignette 2</a:t>
            </a:r>
            <a:r>
              <a:rPr lang="en-US" sz="2800" dirty="0">
                <a:latin typeface="Arial" panose="020B0604020202020204" pitchFamily="34" charset="0"/>
                <a:cs typeface="Arial" panose="020B0604020202020204" pitchFamily="34" charset="0"/>
              </a:rPr>
              <a:t>: To what extent do edaphic and climatic factors modify nitrogen-water use tradeoffs?</a:t>
            </a:r>
          </a:p>
          <a:p>
            <a:pPr algn="ct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7490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D17B75-F816-C665-64E6-BFDBE0629F1C}"/>
              </a:ext>
            </a:extLst>
          </p:cNvPr>
          <p:cNvSpPr>
            <a:spLocks noGrp="1"/>
          </p:cNvSpPr>
          <p:nvPr>
            <p:ph type="title"/>
          </p:nvPr>
        </p:nvSpPr>
        <p:spPr/>
        <p:txBody>
          <a:bodyPr/>
          <a:lstStyle/>
          <a:p>
            <a:r>
              <a:rPr lang="en-US" dirty="0"/>
              <a:t>Dissertation Objectives</a:t>
            </a:r>
          </a:p>
        </p:txBody>
      </p:sp>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21</a:t>
            </a:fld>
            <a:endParaRPr lang="en-US"/>
          </a:p>
        </p:txBody>
      </p:sp>
      <p:sp>
        <p:nvSpPr>
          <p:cNvPr id="12" name="Rectangle 11">
            <a:extLst>
              <a:ext uri="{FF2B5EF4-FFF2-40B4-BE49-F238E27FC236}">
                <a16:creationId xmlns:a16="http://schemas.microsoft.com/office/drawing/2014/main" id="{0E325077-21E8-25F8-B56D-24895FABB6AA}"/>
              </a:ext>
            </a:extLst>
          </p:cNvPr>
          <p:cNvSpPr>
            <a:spLocks noChangeAspect="1"/>
          </p:cNvSpPr>
          <p:nvPr/>
        </p:nvSpPr>
        <p:spPr>
          <a:xfrm>
            <a:off x="342989" y="1558406"/>
            <a:ext cx="5276088" cy="2509858"/>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1</a:t>
            </a:r>
            <a:r>
              <a:rPr lang="en-US" sz="2800" dirty="0">
                <a:latin typeface="Arial" panose="020B0604020202020204" pitchFamily="34" charset="0"/>
                <a:cs typeface="Arial" panose="020B0604020202020204" pitchFamily="34" charset="0"/>
              </a:rPr>
              <a:t>: How do costs of nitrogen acquisition vary across environments?</a:t>
            </a:r>
          </a:p>
        </p:txBody>
      </p:sp>
      <p:sp>
        <p:nvSpPr>
          <p:cNvPr id="14" name="Rectangle 13">
            <a:extLst>
              <a:ext uri="{FF2B5EF4-FFF2-40B4-BE49-F238E27FC236}">
                <a16:creationId xmlns:a16="http://schemas.microsoft.com/office/drawing/2014/main" id="{34269785-264A-6425-F06B-754E25B7BC44}"/>
              </a:ext>
            </a:extLst>
          </p:cNvPr>
          <p:cNvSpPr>
            <a:spLocks/>
          </p:cNvSpPr>
          <p:nvPr/>
        </p:nvSpPr>
        <p:spPr>
          <a:xfrm>
            <a:off x="3457956" y="4257974"/>
            <a:ext cx="5276088" cy="2463501"/>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3</a:t>
            </a:r>
            <a:r>
              <a:rPr lang="en-US" sz="2800" dirty="0">
                <a:latin typeface="Arial" panose="020B0604020202020204" pitchFamily="34" charset="0"/>
                <a:cs typeface="Arial" panose="020B0604020202020204" pitchFamily="34" charset="0"/>
              </a:rPr>
              <a:t>: How does soil nitrogen availability modify plant acclimation responses to elevated CO</a:t>
            </a:r>
            <a:r>
              <a:rPr lang="en-US" sz="2800" baseline="-25000" dirty="0">
                <a:latin typeface="Arial" panose="020B0604020202020204" pitchFamily="34" charset="0"/>
                <a:cs typeface="Arial" panose="020B0604020202020204" pitchFamily="34" charset="0"/>
              </a:rPr>
              <a:t>2</a:t>
            </a:r>
            <a:r>
              <a:rPr lang="en-US" sz="2800"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29FD136E-5F37-7593-2962-ECD68E6FD2BB}"/>
              </a:ext>
            </a:extLst>
          </p:cNvPr>
          <p:cNvSpPr>
            <a:spLocks noChangeAspect="1"/>
          </p:cNvSpPr>
          <p:nvPr/>
        </p:nvSpPr>
        <p:spPr>
          <a:xfrm>
            <a:off x="6572924" y="1558406"/>
            <a:ext cx="5271180" cy="2463501"/>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Arial" panose="020B0604020202020204" pitchFamily="34" charset="0"/>
              <a:cs typeface="Arial" panose="020B0604020202020204" pitchFamily="34" charset="0"/>
            </a:endParaRPr>
          </a:p>
          <a:p>
            <a:pPr algn="ctr"/>
            <a:r>
              <a:rPr lang="en-US" sz="2800" b="1" dirty="0">
                <a:latin typeface="Arial" panose="020B0604020202020204" pitchFamily="34" charset="0"/>
                <a:cs typeface="Arial" panose="020B0604020202020204" pitchFamily="34" charset="0"/>
              </a:rPr>
              <a:t>Vignette 2</a:t>
            </a:r>
            <a:r>
              <a:rPr lang="en-US" sz="2800" dirty="0">
                <a:latin typeface="Arial" panose="020B0604020202020204" pitchFamily="34" charset="0"/>
                <a:cs typeface="Arial" panose="020B0604020202020204" pitchFamily="34" charset="0"/>
              </a:rPr>
              <a:t>: To what extent do edaphic and climatic factors modify nitrogen-water use tradeoffs?</a:t>
            </a:r>
          </a:p>
          <a:p>
            <a:pPr algn="ct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792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ECF427-A94B-3B8C-79C2-B29DF632D199}"/>
              </a:ext>
            </a:extLst>
          </p:cNvPr>
          <p:cNvSpPr>
            <a:spLocks noGrp="1"/>
          </p:cNvSpPr>
          <p:nvPr>
            <p:ph type="sldNum" sz="quarter" idx="12"/>
          </p:nvPr>
        </p:nvSpPr>
        <p:spPr/>
        <p:txBody>
          <a:bodyPr/>
          <a:lstStyle/>
          <a:p>
            <a:fld id="{10B35473-280C-E043-9392-7E81C67433BF}" type="slidenum">
              <a:rPr lang="en-US" smtClean="0"/>
              <a:t>22</a:t>
            </a:fld>
            <a:endParaRPr lang="en-US" dirty="0"/>
          </a:p>
        </p:txBody>
      </p:sp>
      <p:sp>
        <p:nvSpPr>
          <p:cNvPr id="6" name="Rectangle 5">
            <a:extLst>
              <a:ext uri="{FF2B5EF4-FFF2-40B4-BE49-F238E27FC236}">
                <a16:creationId xmlns:a16="http://schemas.microsoft.com/office/drawing/2014/main" id="{1807D140-5869-6E29-F8F0-AB1043F38FC6}"/>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4" name="TextBox 3">
            <a:extLst>
              <a:ext uri="{FF2B5EF4-FFF2-40B4-BE49-F238E27FC236}">
                <a16:creationId xmlns:a16="http://schemas.microsoft.com/office/drawing/2014/main" id="{AB5F6151-AF27-6114-2793-0BD1A6188F17}"/>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88F0BC49-C98A-5DF7-3CF4-C34042F718A5}"/>
              </a:ext>
            </a:extLst>
          </p:cNvPr>
          <p:cNvSpPr txBox="1">
            <a:spLocks/>
          </p:cNvSpPr>
          <p:nvPr/>
        </p:nvSpPr>
        <p:spPr>
          <a:xfrm>
            <a:off x="304345" y="1790054"/>
            <a:ext cx="5120062" cy="3485343"/>
          </a:xfrm>
          <a:prstGeom prst="rect">
            <a:avLst/>
          </a:prstGeom>
          <a:solidFill>
            <a:schemeClr val="bg1">
              <a:alpha val="35000"/>
            </a:schemeClr>
          </a:solidFill>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6000" kern="1200">
                <a:solidFill>
                  <a:schemeClr val="tx1"/>
                </a:solidFill>
                <a:latin typeface="Arial" panose="020B0604020202020204" pitchFamily="34" charset="0"/>
                <a:ea typeface="+mj-ea"/>
                <a:cs typeface="Arial" panose="020B0604020202020204" pitchFamily="34" charset="0"/>
              </a:defRPr>
            </a:lvl1pPr>
          </a:lstStyle>
          <a:p>
            <a:r>
              <a:rPr lang="en-US" sz="3200" b="1" dirty="0">
                <a:latin typeface="Arial" panose="020B0604020202020204" pitchFamily="34" charset="0"/>
                <a:cs typeface="Arial" panose="020B0604020202020204" pitchFamily="34" charset="0"/>
              </a:rPr>
              <a:t>Structural carbon costs to acquire nitroge</a:t>
            </a:r>
            <a:r>
              <a:rPr lang="en-US" sz="3200" b="1" dirty="0"/>
              <a:t>n are determined by nitrogen and light availability in two species with different nitrogen acquisition strategies</a:t>
            </a:r>
            <a:br>
              <a:rPr lang="en-US" sz="3200" b="1" dirty="0"/>
            </a:br>
            <a:endParaRPr lang="en-US" sz="3200" b="1" dirty="0"/>
          </a:p>
        </p:txBody>
      </p:sp>
      <p:pic>
        <p:nvPicPr>
          <p:cNvPr id="10" name="Picture 9" descr="A picture containing plant&#10;&#10;Description automatically generated">
            <a:extLst>
              <a:ext uri="{FF2B5EF4-FFF2-40B4-BE49-F238E27FC236}">
                <a16:creationId xmlns:a16="http://schemas.microsoft.com/office/drawing/2014/main" id="{51F3A8F3-A3BE-85EC-6134-9534D780AC60}"/>
              </a:ext>
            </a:extLst>
          </p:cNvPr>
          <p:cNvPicPr>
            <a:picLocks noChangeAspect="1"/>
          </p:cNvPicPr>
          <p:nvPr/>
        </p:nvPicPr>
        <p:blipFill rotWithShape="1">
          <a:blip r:embed="rId3"/>
          <a:srcRect l="7406" t="14108" r="50406" b="36185"/>
          <a:stretch/>
        </p:blipFill>
        <p:spPr>
          <a:xfrm rot="5400000">
            <a:off x="5694789" y="385664"/>
            <a:ext cx="6898422" cy="6096001"/>
          </a:xfrm>
          <a:prstGeom prst="rect">
            <a:avLst/>
          </a:prstGeom>
        </p:spPr>
      </p:pic>
    </p:spTree>
    <p:extLst>
      <p:ext uri="{BB962C8B-B14F-4D97-AF65-F5344CB8AC3E}">
        <p14:creationId xmlns:p14="http://schemas.microsoft.com/office/powerpoint/2010/main" val="3583505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22" name="TextBox 21">
            <a:extLst>
              <a:ext uri="{FF2B5EF4-FFF2-40B4-BE49-F238E27FC236}">
                <a16:creationId xmlns:a16="http://schemas.microsoft.com/office/drawing/2014/main" id="{F910F90A-0D04-5040-92B8-4ADECAFA9DC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6A23B70B-2AD1-7930-B068-3338448374C6}"/>
              </a:ext>
            </a:extLst>
          </p:cNvPr>
          <p:cNvSpPr>
            <a:spLocks noGrp="1"/>
          </p:cNvSpPr>
          <p:nvPr>
            <p:ph type="sldNum" sz="quarter" idx="12"/>
          </p:nvPr>
        </p:nvSpPr>
        <p:spPr/>
        <p:txBody>
          <a:bodyPr/>
          <a:lstStyle/>
          <a:p>
            <a:fld id="{10B35473-280C-E043-9392-7E81C67433BF}" type="slidenum">
              <a:rPr lang="en-US" smtClean="0"/>
              <a:t>23</a:t>
            </a:fld>
            <a:endParaRPr lang="en-US"/>
          </a:p>
        </p:txBody>
      </p:sp>
      <p:sp>
        <p:nvSpPr>
          <p:cNvPr id="8" name="Rectangle 7">
            <a:extLst>
              <a:ext uri="{FF2B5EF4-FFF2-40B4-BE49-F238E27FC236}">
                <a16:creationId xmlns:a16="http://schemas.microsoft.com/office/drawing/2014/main" id="{8FE67360-6818-A4C4-1914-43E1F3E147AC}"/>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12" name="Title 1">
            <a:extLst>
              <a:ext uri="{FF2B5EF4-FFF2-40B4-BE49-F238E27FC236}">
                <a16:creationId xmlns:a16="http://schemas.microsoft.com/office/drawing/2014/main" id="{7FC7B8F6-4F5D-FBAE-54FA-159E45530913}"/>
              </a:ext>
            </a:extLst>
          </p:cNvPr>
          <p:cNvSpPr>
            <a:spLocks noGrp="1"/>
          </p:cNvSpPr>
          <p:nvPr>
            <p:ph type="title"/>
          </p:nvPr>
        </p:nvSpPr>
        <p:spPr>
          <a:xfrm>
            <a:off x="838200" y="365125"/>
            <a:ext cx="10515600" cy="1325563"/>
          </a:xfrm>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spTree>
    <p:extLst>
      <p:ext uri="{BB962C8B-B14F-4D97-AF65-F5344CB8AC3E}">
        <p14:creationId xmlns:p14="http://schemas.microsoft.com/office/powerpoint/2010/main" val="1934019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DFFD3C8C-AA16-DB4C-A45F-9123AEB0C8EC}"/>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02705C70-40EA-4675-D307-75FC37F2EAE9}"/>
              </a:ext>
            </a:extLst>
          </p:cNvPr>
          <p:cNvSpPr>
            <a:spLocks noGrp="1"/>
          </p:cNvSpPr>
          <p:nvPr>
            <p:ph type="sldNum" sz="quarter" idx="12"/>
          </p:nvPr>
        </p:nvSpPr>
        <p:spPr/>
        <p:txBody>
          <a:bodyPr/>
          <a:lstStyle/>
          <a:p>
            <a:fld id="{10B35473-280C-E043-9392-7E81C67433BF}" type="slidenum">
              <a:rPr lang="en-US" smtClean="0"/>
              <a:t>24</a:t>
            </a:fld>
            <a:endParaRPr lang="en-US"/>
          </a:p>
        </p:txBody>
      </p:sp>
      <p:sp>
        <p:nvSpPr>
          <p:cNvPr id="8" name="Rectangle 7">
            <a:extLst>
              <a:ext uri="{FF2B5EF4-FFF2-40B4-BE49-F238E27FC236}">
                <a16:creationId xmlns:a16="http://schemas.microsoft.com/office/drawing/2014/main" id="{914C24BD-2DA7-F693-9BE5-1EE3807AAC0C}"/>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9" name="Title 1">
            <a:extLst>
              <a:ext uri="{FF2B5EF4-FFF2-40B4-BE49-F238E27FC236}">
                <a16:creationId xmlns:a16="http://schemas.microsoft.com/office/drawing/2014/main" id="{82A52DC2-3AE6-2126-FD77-1B551972DDD9}"/>
              </a:ext>
            </a:extLst>
          </p:cNvPr>
          <p:cNvSpPr>
            <a:spLocks noGrp="1"/>
          </p:cNvSpPr>
          <p:nvPr>
            <p:ph type="title"/>
          </p:nvPr>
        </p:nvSpPr>
        <p:spPr>
          <a:xfrm>
            <a:off x="838200" y="365125"/>
            <a:ext cx="10515600" cy="1325563"/>
          </a:xfrm>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spTree>
    <p:extLst>
      <p:ext uri="{BB962C8B-B14F-4D97-AF65-F5344CB8AC3E}">
        <p14:creationId xmlns:p14="http://schemas.microsoft.com/office/powerpoint/2010/main" val="1070580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3" name="TextBox 22">
            <a:extLst>
              <a:ext uri="{FF2B5EF4-FFF2-40B4-BE49-F238E27FC236}">
                <a16:creationId xmlns:a16="http://schemas.microsoft.com/office/drawing/2014/main" id="{3262EE25-8F52-3B42-A1C3-6EDC2231AC6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126A9ABD-BBF9-C70A-693A-A360374A27C1}"/>
              </a:ext>
            </a:extLst>
          </p:cNvPr>
          <p:cNvSpPr>
            <a:spLocks noGrp="1"/>
          </p:cNvSpPr>
          <p:nvPr>
            <p:ph type="sldNum" sz="quarter" idx="12"/>
          </p:nvPr>
        </p:nvSpPr>
        <p:spPr/>
        <p:txBody>
          <a:bodyPr/>
          <a:lstStyle/>
          <a:p>
            <a:fld id="{10B35473-280C-E043-9392-7E81C67433BF}" type="slidenum">
              <a:rPr lang="en-US" smtClean="0"/>
              <a:t>25</a:t>
            </a:fld>
            <a:endParaRPr lang="en-US"/>
          </a:p>
        </p:txBody>
      </p:sp>
      <p:sp>
        <p:nvSpPr>
          <p:cNvPr id="9" name="Rectangle 8">
            <a:extLst>
              <a:ext uri="{FF2B5EF4-FFF2-40B4-BE49-F238E27FC236}">
                <a16:creationId xmlns:a16="http://schemas.microsoft.com/office/drawing/2014/main" id="{C850BD75-77E1-6AC8-D815-40DCCFD2C030}"/>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12" name="Title 1">
            <a:extLst>
              <a:ext uri="{FF2B5EF4-FFF2-40B4-BE49-F238E27FC236}">
                <a16:creationId xmlns:a16="http://schemas.microsoft.com/office/drawing/2014/main" id="{840DA23E-4CAE-C8BE-B1CE-3A21B23B6BF4}"/>
              </a:ext>
            </a:extLst>
          </p:cNvPr>
          <p:cNvSpPr>
            <a:spLocks noGrp="1"/>
          </p:cNvSpPr>
          <p:nvPr>
            <p:ph type="title"/>
          </p:nvPr>
        </p:nvSpPr>
        <p:spPr>
          <a:xfrm>
            <a:off x="838200" y="365125"/>
            <a:ext cx="10515600" cy="1325563"/>
          </a:xfrm>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cxnSp>
        <p:nvCxnSpPr>
          <p:cNvPr id="14" name="Straight Arrow Connector 13">
            <a:extLst>
              <a:ext uri="{FF2B5EF4-FFF2-40B4-BE49-F238E27FC236}">
                <a16:creationId xmlns:a16="http://schemas.microsoft.com/office/drawing/2014/main" id="{9C7FCCF6-798E-31B9-CFD4-24992D7E9341}"/>
              </a:ext>
            </a:extLst>
          </p:cNvPr>
          <p:cNvCxnSpPr>
            <a:cxnSpLocks/>
          </p:cNvCxnSpPr>
          <p:nvPr/>
        </p:nvCxnSpPr>
        <p:spPr>
          <a:xfrm>
            <a:off x="5346716" y="4029345"/>
            <a:ext cx="0" cy="268342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160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cxnSp>
        <p:nvCxnSpPr>
          <p:cNvPr id="7" name="Straight Arrow Connector 6">
            <a:extLst>
              <a:ext uri="{FF2B5EF4-FFF2-40B4-BE49-F238E27FC236}">
                <a16:creationId xmlns:a16="http://schemas.microsoft.com/office/drawing/2014/main" id="{937C90CD-2A3B-D34C-B9C9-C379152E0CB3}"/>
              </a:ext>
            </a:extLst>
          </p:cNvPr>
          <p:cNvCxnSpPr>
            <a:cxnSpLocks/>
          </p:cNvCxnSpPr>
          <p:nvPr/>
        </p:nvCxnSpPr>
        <p:spPr>
          <a:xfrm>
            <a:off x="5346716" y="4029345"/>
            <a:ext cx="0" cy="268342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solidFill>
              <a:srgbClr val="C00000"/>
            </a:solidFill>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solidFill>
              <a:srgbClr val="C00000"/>
            </a:solidFill>
            <a:tailEnd type="triangle"/>
          </a:ln>
        </p:spPr>
        <p:style>
          <a:lnRef idx="2">
            <a:schemeClr val="accent2"/>
          </a:lnRef>
          <a:fillRef idx="1">
            <a:schemeClr val="lt1"/>
          </a:fillRef>
          <a:effectRef idx="0">
            <a:schemeClr val="accent2"/>
          </a:effectRef>
          <a:fontRef idx="minor">
            <a:schemeClr val="dk1"/>
          </a:fontRef>
        </p:style>
      </p:cxn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F8DAE1B3-5015-CE4E-B815-1AFE158CA9A6}"/>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11" name="Slide Number Placeholder 10">
            <a:extLst>
              <a:ext uri="{FF2B5EF4-FFF2-40B4-BE49-F238E27FC236}">
                <a16:creationId xmlns:a16="http://schemas.microsoft.com/office/drawing/2014/main" id="{E0FE27BC-41F0-5604-9838-97C97B76C897}"/>
              </a:ext>
            </a:extLst>
          </p:cNvPr>
          <p:cNvSpPr>
            <a:spLocks noGrp="1"/>
          </p:cNvSpPr>
          <p:nvPr>
            <p:ph type="sldNum" sz="quarter" idx="12"/>
          </p:nvPr>
        </p:nvSpPr>
        <p:spPr/>
        <p:txBody>
          <a:bodyPr/>
          <a:lstStyle/>
          <a:p>
            <a:fld id="{10B35473-280C-E043-9392-7E81C67433BF}" type="slidenum">
              <a:rPr lang="en-US" smtClean="0"/>
              <a:t>26</a:t>
            </a:fld>
            <a:endParaRPr lang="en-US"/>
          </a:p>
        </p:txBody>
      </p:sp>
      <p:sp>
        <p:nvSpPr>
          <p:cNvPr id="25" name="Rectangle 24">
            <a:extLst>
              <a:ext uri="{FF2B5EF4-FFF2-40B4-BE49-F238E27FC236}">
                <a16:creationId xmlns:a16="http://schemas.microsoft.com/office/drawing/2014/main" id="{56540BB6-DC04-17B7-3823-57DD7FDA56D9}"/>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28" name="Title 1">
            <a:extLst>
              <a:ext uri="{FF2B5EF4-FFF2-40B4-BE49-F238E27FC236}">
                <a16:creationId xmlns:a16="http://schemas.microsoft.com/office/drawing/2014/main" id="{655DA1C0-0993-1737-2DC3-6C4746CA8080}"/>
              </a:ext>
            </a:extLst>
          </p:cNvPr>
          <p:cNvSpPr>
            <a:spLocks noGrp="1"/>
          </p:cNvSpPr>
          <p:nvPr>
            <p:ph type="title"/>
          </p:nvPr>
        </p:nvSpPr>
        <p:spPr>
          <a:xfrm>
            <a:off x="838200" y="365125"/>
            <a:ext cx="10515600" cy="1325563"/>
          </a:xfrm>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sp>
        <p:nvSpPr>
          <p:cNvPr id="29" name="Rectangle 28">
            <a:extLst>
              <a:ext uri="{FF2B5EF4-FFF2-40B4-BE49-F238E27FC236}">
                <a16:creationId xmlns:a16="http://schemas.microsoft.com/office/drawing/2014/main" id="{68EC49AA-8DB3-A7EF-438F-3E08DD03616A}"/>
              </a:ext>
            </a:extLst>
          </p:cNvPr>
          <p:cNvSpPr/>
          <p:nvPr/>
        </p:nvSpPr>
        <p:spPr>
          <a:xfrm>
            <a:off x="6493967" y="4986614"/>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spTree>
    <p:extLst>
      <p:ext uri="{BB962C8B-B14F-4D97-AF65-F5344CB8AC3E}">
        <p14:creationId xmlns:p14="http://schemas.microsoft.com/office/powerpoint/2010/main" val="2561473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sp>
        <p:nvSpPr>
          <p:cNvPr id="5" name="Slide Number Placeholder 4">
            <a:extLst>
              <a:ext uri="{FF2B5EF4-FFF2-40B4-BE49-F238E27FC236}">
                <a16:creationId xmlns:a16="http://schemas.microsoft.com/office/drawing/2014/main" id="{4A00FE27-D605-A16B-C6FD-7C0EC351B56E}"/>
              </a:ext>
            </a:extLst>
          </p:cNvPr>
          <p:cNvSpPr>
            <a:spLocks noGrp="1"/>
          </p:cNvSpPr>
          <p:nvPr>
            <p:ph type="sldNum" sz="quarter" idx="12"/>
          </p:nvPr>
        </p:nvSpPr>
        <p:spPr/>
        <p:txBody>
          <a:bodyPr/>
          <a:lstStyle/>
          <a:p>
            <a:fld id="{10B35473-280C-E043-9392-7E81C67433BF}" type="slidenum">
              <a:rPr lang="en-US" smtClean="0"/>
              <a:t>27</a:t>
            </a:fld>
            <a:endParaRPr lang="en-US"/>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solidFill>
              <a:srgbClr val="C00000"/>
            </a:solidFill>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solidFill>
              <a:srgbClr val="C00000"/>
            </a:solidFill>
            <a:tailEnd type="triangle"/>
          </a:ln>
        </p:spPr>
        <p:style>
          <a:lnRef idx="2">
            <a:schemeClr val="accent2"/>
          </a:lnRef>
          <a:fillRef idx="1">
            <a:schemeClr val="lt1"/>
          </a:fillRef>
          <a:effectRef idx="0">
            <a:schemeClr val="accent2"/>
          </a:effectRef>
          <a:fontRef idx="minor">
            <a:schemeClr val="dk1"/>
          </a:fontRef>
        </p:style>
      </p:cxn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8" name="TextBox 7">
            <a:extLst>
              <a:ext uri="{FF2B5EF4-FFF2-40B4-BE49-F238E27FC236}">
                <a16:creationId xmlns:a16="http://schemas.microsoft.com/office/drawing/2014/main" id="{F992D6AB-DF22-B149-B619-4A2510B0E8BF}"/>
              </a:ext>
            </a:extLst>
          </p:cNvPr>
          <p:cNvSpPr txBox="1"/>
          <p:nvPr/>
        </p:nvSpPr>
        <p:spPr>
          <a:xfrm>
            <a:off x="565025" y="2879985"/>
            <a:ext cx="2438527" cy="1323439"/>
          </a:xfrm>
          <a:prstGeom prst="rect">
            <a:avLst/>
          </a:prstGeom>
          <a:noFill/>
          <a:ln w="38100">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There are inherent </a:t>
            </a:r>
            <a:r>
              <a:rPr lang="en-US" sz="2000" b="1" dirty="0">
                <a:solidFill>
                  <a:schemeClr val="accent1">
                    <a:lumMod val="75000"/>
                  </a:schemeClr>
                </a:solidFill>
                <a:latin typeface="Arial" panose="020B0604020202020204" pitchFamily="34" charset="0"/>
                <a:cs typeface="Arial" panose="020B0604020202020204" pitchFamily="34" charset="0"/>
              </a:rPr>
              <a:t>carbon costs </a:t>
            </a:r>
            <a:r>
              <a:rPr lang="en-US" sz="2000" b="1" dirty="0">
                <a:latin typeface="Arial" panose="020B0604020202020204" pitchFamily="34" charset="0"/>
                <a:cs typeface="Arial" panose="020B0604020202020204" pitchFamily="34" charset="0"/>
              </a:rPr>
              <a:t>associated with </a:t>
            </a:r>
            <a:r>
              <a:rPr lang="en-US" sz="2000" b="1" dirty="0">
                <a:solidFill>
                  <a:srgbClr val="C00000"/>
                </a:solidFill>
                <a:latin typeface="Arial" panose="020B0604020202020204" pitchFamily="34" charset="0"/>
                <a:cs typeface="Arial" panose="020B0604020202020204" pitchFamily="34" charset="0"/>
              </a:rPr>
              <a:t>acquiring nitrogen</a:t>
            </a:r>
          </a:p>
        </p:txBody>
      </p:sp>
      <p:sp>
        <p:nvSpPr>
          <p:cNvPr id="22" name="TextBox 21">
            <a:extLst>
              <a:ext uri="{FF2B5EF4-FFF2-40B4-BE49-F238E27FC236}">
                <a16:creationId xmlns:a16="http://schemas.microsoft.com/office/drawing/2014/main" id="{24BF676F-3676-0644-A1AB-F440960FF0F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4A2230A0-226E-004B-92F3-7902510B8B12}"/>
              </a:ext>
            </a:extLst>
          </p:cNvPr>
          <p:cNvCxnSpPr>
            <a:cxnSpLocks/>
          </p:cNvCxnSpPr>
          <p:nvPr/>
        </p:nvCxnSpPr>
        <p:spPr>
          <a:xfrm>
            <a:off x="5346716" y="4029345"/>
            <a:ext cx="0" cy="268342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58098E2-1069-A638-64D4-1DA1DFB8A026}"/>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7" name="Rectangle 6">
            <a:extLst>
              <a:ext uri="{FF2B5EF4-FFF2-40B4-BE49-F238E27FC236}">
                <a16:creationId xmlns:a16="http://schemas.microsoft.com/office/drawing/2014/main" id="{0117231D-6B66-6ECE-279F-4FD16B633FB5}"/>
              </a:ext>
            </a:extLst>
          </p:cNvPr>
          <p:cNvSpPr/>
          <p:nvPr/>
        </p:nvSpPr>
        <p:spPr>
          <a:xfrm>
            <a:off x="6493967" y="4986614"/>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spTree>
    <p:extLst>
      <p:ext uri="{BB962C8B-B14F-4D97-AF65-F5344CB8AC3E}">
        <p14:creationId xmlns:p14="http://schemas.microsoft.com/office/powerpoint/2010/main" val="1102266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sp>
        <p:nvSpPr>
          <p:cNvPr id="5" name="Slide Number Placeholder 4">
            <a:extLst>
              <a:ext uri="{FF2B5EF4-FFF2-40B4-BE49-F238E27FC236}">
                <a16:creationId xmlns:a16="http://schemas.microsoft.com/office/drawing/2014/main" id="{4A00FE27-D605-A16B-C6FD-7C0EC351B56E}"/>
              </a:ext>
            </a:extLst>
          </p:cNvPr>
          <p:cNvSpPr>
            <a:spLocks noGrp="1"/>
          </p:cNvSpPr>
          <p:nvPr>
            <p:ph type="sldNum" sz="quarter" idx="12"/>
          </p:nvPr>
        </p:nvSpPr>
        <p:spPr/>
        <p:txBody>
          <a:bodyPr/>
          <a:lstStyle/>
          <a:p>
            <a:fld id="{10B35473-280C-E043-9392-7E81C67433BF}" type="slidenum">
              <a:rPr lang="en-US" smtClean="0"/>
              <a:t>28</a:t>
            </a:fld>
            <a:endParaRPr lang="en-US"/>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solidFill>
              <a:srgbClr val="C00000"/>
            </a:solidFill>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solidFill>
              <a:srgbClr val="C00000"/>
            </a:solidFill>
            <a:tailEnd type="triangle"/>
          </a:ln>
        </p:spPr>
        <p:style>
          <a:lnRef idx="2">
            <a:schemeClr val="accent2"/>
          </a:lnRef>
          <a:fillRef idx="1">
            <a:schemeClr val="lt1"/>
          </a:fillRef>
          <a:effectRef idx="0">
            <a:schemeClr val="accent2"/>
          </a:effectRef>
          <a:fontRef idx="minor">
            <a:schemeClr val="dk1"/>
          </a:fontRef>
        </p:style>
      </p:cxn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8" name="TextBox 7">
            <a:extLst>
              <a:ext uri="{FF2B5EF4-FFF2-40B4-BE49-F238E27FC236}">
                <a16:creationId xmlns:a16="http://schemas.microsoft.com/office/drawing/2014/main" id="{F992D6AB-DF22-B149-B619-4A2510B0E8BF}"/>
              </a:ext>
            </a:extLst>
          </p:cNvPr>
          <p:cNvSpPr txBox="1"/>
          <p:nvPr/>
        </p:nvSpPr>
        <p:spPr>
          <a:xfrm>
            <a:off x="565025" y="2879985"/>
            <a:ext cx="2438527" cy="1323439"/>
          </a:xfrm>
          <a:prstGeom prst="rect">
            <a:avLst/>
          </a:prstGeom>
          <a:noFill/>
          <a:ln w="38100">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There are inherent </a:t>
            </a:r>
            <a:r>
              <a:rPr lang="en-US" sz="2000" b="1" dirty="0">
                <a:solidFill>
                  <a:schemeClr val="accent1">
                    <a:lumMod val="75000"/>
                  </a:schemeClr>
                </a:solidFill>
                <a:latin typeface="Arial" panose="020B0604020202020204" pitchFamily="34" charset="0"/>
                <a:cs typeface="Arial" panose="020B0604020202020204" pitchFamily="34" charset="0"/>
              </a:rPr>
              <a:t>carbon costs </a:t>
            </a:r>
            <a:r>
              <a:rPr lang="en-US" sz="2000" b="1" dirty="0">
                <a:latin typeface="Arial" panose="020B0604020202020204" pitchFamily="34" charset="0"/>
                <a:cs typeface="Arial" panose="020B0604020202020204" pitchFamily="34" charset="0"/>
              </a:rPr>
              <a:t>associated with </a:t>
            </a:r>
            <a:r>
              <a:rPr lang="en-US" sz="2000" b="1" dirty="0">
                <a:solidFill>
                  <a:srgbClr val="C00000"/>
                </a:solidFill>
                <a:latin typeface="Arial" panose="020B0604020202020204" pitchFamily="34" charset="0"/>
                <a:cs typeface="Arial" panose="020B0604020202020204" pitchFamily="34" charset="0"/>
              </a:rPr>
              <a:t>acquiring nitrogen</a:t>
            </a:r>
          </a:p>
        </p:txBody>
      </p:sp>
      <p:sp>
        <p:nvSpPr>
          <p:cNvPr id="22" name="TextBox 21">
            <a:extLst>
              <a:ext uri="{FF2B5EF4-FFF2-40B4-BE49-F238E27FC236}">
                <a16:creationId xmlns:a16="http://schemas.microsoft.com/office/drawing/2014/main" id="{24BF676F-3676-0644-A1AB-F440960FF0F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4A2230A0-226E-004B-92F3-7902510B8B12}"/>
              </a:ext>
            </a:extLst>
          </p:cNvPr>
          <p:cNvCxnSpPr>
            <a:cxnSpLocks/>
          </p:cNvCxnSpPr>
          <p:nvPr/>
        </p:nvCxnSpPr>
        <p:spPr>
          <a:xfrm>
            <a:off x="5346716" y="4029345"/>
            <a:ext cx="0" cy="268342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58098E2-1069-A638-64D4-1DA1DFB8A026}"/>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5767D3F-50DF-8F8F-09C4-AAA2C66890BB}"/>
                  </a:ext>
                </a:extLst>
              </p:cNvPr>
              <p:cNvSpPr txBox="1"/>
              <p:nvPr/>
            </p:nvSpPr>
            <p:spPr>
              <a:xfrm>
                <a:off x="822614" y="4225658"/>
                <a:ext cx="1923347" cy="69903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𝑐𝑜𝑠𝑡</m:t>
                          </m:r>
                        </m:sub>
                      </m:sSub>
                      <m:r>
                        <a:rPr lang="en-US" b="0" i="0"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𝑡𝑟𝑎𝑛𝑠𝑓𝑒𝑟</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𝑔𝑟𝑜𝑤𝑡h</m:t>
                              </m:r>
                            </m:sub>
                          </m:sSub>
                        </m:den>
                      </m:f>
                    </m:oMath>
                  </m:oMathPara>
                </a14:m>
                <a:endParaRPr lang="en-US" i="1" dirty="0"/>
              </a:p>
            </p:txBody>
          </p:sp>
        </mc:Choice>
        <mc:Fallback>
          <p:sp>
            <p:nvSpPr>
              <p:cNvPr id="3" name="TextBox 2">
                <a:extLst>
                  <a:ext uri="{FF2B5EF4-FFF2-40B4-BE49-F238E27FC236}">
                    <a16:creationId xmlns:a16="http://schemas.microsoft.com/office/drawing/2014/main" id="{C5767D3F-50DF-8F8F-09C4-AAA2C66890BB}"/>
                  </a:ext>
                </a:extLst>
              </p:cNvPr>
              <p:cNvSpPr txBox="1">
                <a:spLocks noRot="1" noChangeAspect="1" noMove="1" noResize="1" noEditPoints="1" noAdjustHandles="1" noChangeArrowheads="1" noChangeShapeType="1" noTextEdit="1"/>
              </p:cNvSpPr>
              <p:nvPr/>
            </p:nvSpPr>
            <p:spPr>
              <a:xfrm>
                <a:off x="822614" y="4225658"/>
                <a:ext cx="1923347" cy="699038"/>
              </a:xfrm>
              <a:prstGeom prst="rect">
                <a:avLst/>
              </a:prstGeom>
              <a:blipFill>
                <a:blip r:embed="rId5"/>
                <a:stretch>
                  <a:fillRect b="-357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7A3A781-1794-7C93-40D3-A80996F75865}"/>
              </a:ext>
            </a:extLst>
          </p:cNvPr>
          <p:cNvSpPr/>
          <p:nvPr/>
        </p:nvSpPr>
        <p:spPr>
          <a:xfrm>
            <a:off x="6493967" y="4986614"/>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spTree>
    <p:extLst>
      <p:ext uri="{BB962C8B-B14F-4D97-AF65-F5344CB8AC3E}">
        <p14:creationId xmlns:p14="http://schemas.microsoft.com/office/powerpoint/2010/main" val="4211540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descr="Tree With Roots with solid fill">
            <a:extLst>
              <a:ext uri="{FF2B5EF4-FFF2-40B4-BE49-F238E27FC236}">
                <a16:creationId xmlns:a16="http://schemas.microsoft.com/office/drawing/2014/main" id="{54344BEA-23FB-654D-A664-6BEE73E6BE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a:xfrm>
            <a:off x="619943" y="365125"/>
            <a:ext cx="11120014" cy="1325563"/>
          </a:xfrm>
        </p:spPr>
        <p:txBody>
          <a:bodyPr>
            <a:normAutofit/>
          </a:bodyPr>
          <a:lstStyle/>
          <a:p>
            <a:r>
              <a:rPr lang="en-US" sz="2800" b="1" dirty="0">
                <a:latin typeface="Arial" panose="020B0604020202020204" pitchFamily="34" charset="0"/>
                <a:cs typeface="Arial" panose="020B0604020202020204" pitchFamily="34" charset="0"/>
              </a:rPr>
              <a:t>Soil nitrogen availability may </a:t>
            </a:r>
            <a:r>
              <a:rPr lang="en-US" sz="2800" b="1" dirty="0">
                <a:solidFill>
                  <a:srgbClr val="C00000"/>
                </a:solidFill>
                <a:latin typeface="Arial" panose="020B0604020202020204" pitchFamily="34" charset="0"/>
                <a:cs typeface="Arial" panose="020B0604020202020204" pitchFamily="34" charset="0"/>
              </a:rPr>
              <a:t>decrease</a:t>
            </a:r>
            <a:r>
              <a:rPr lang="en-US" sz="2800" b="1" dirty="0">
                <a:latin typeface="Arial" panose="020B0604020202020204" pitchFamily="34" charset="0"/>
                <a:cs typeface="Arial" panose="020B0604020202020204" pitchFamily="34" charset="0"/>
              </a:rPr>
              <a:t> carbon costs to acquire nitrogen as a function of </a:t>
            </a:r>
            <a:r>
              <a:rPr lang="en-US" sz="2800" b="1" dirty="0">
                <a:solidFill>
                  <a:schemeClr val="accent1">
                    <a:lumMod val="75000"/>
                  </a:schemeClr>
                </a:solidFill>
                <a:latin typeface="Arial" panose="020B0604020202020204" pitchFamily="34" charset="0"/>
                <a:cs typeface="Arial" panose="020B0604020202020204" pitchFamily="34" charset="0"/>
              </a:rPr>
              <a:t>increased</a:t>
            </a:r>
            <a:r>
              <a:rPr lang="en-US" sz="2800" b="1" dirty="0">
                <a:latin typeface="Arial" panose="020B0604020202020204" pitchFamily="34" charset="0"/>
                <a:cs typeface="Arial" panose="020B0604020202020204" pitchFamily="34" charset="0"/>
              </a:rPr>
              <a:t> per-root nitrogen uptake</a:t>
            </a:r>
          </a:p>
        </p:txBody>
      </p:sp>
      <p:sp>
        <p:nvSpPr>
          <p:cNvPr id="4" name="Slide Number Placeholder 3">
            <a:extLst>
              <a:ext uri="{FF2B5EF4-FFF2-40B4-BE49-F238E27FC236}">
                <a16:creationId xmlns:a16="http://schemas.microsoft.com/office/drawing/2014/main" id="{C5382E5E-EFC1-626B-1196-1EF527197335}"/>
              </a:ext>
            </a:extLst>
          </p:cNvPr>
          <p:cNvSpPr>
            <a:spLocks noGrp="1"/>
          </p:cNvSpPr>
          <p:nvPr>
            <p:ph type="sldNum" sz="quarter" idx="12"/>
          </p:nvPr>
        </p:nvSpPr>
        <p:spPr/>
        <p:txBody>
          <a:bodyPr/>
          <a:lstStyle/>
          <a:p>
            <a:fld id="{10B35473-280C-E043-9392-7E81C67433BF}" type="slidenum">
              <a:rPr lang="en-US" smtClean="0"/>
              <a:t>29</a:t>
            </a:fld>
            <a:endParaRPr lang="en-US"/>
          </a:p>
        </p:txBody>
      </p:sp>
      <p:cxnSp>
        <p:nvCxnSpPr>
          <p:cNvPr id="8" name="Straight Connector 7">
            <a:extLst>
              <a:ext uri="{FF2B5EF4-FFF2-40B4-BE49-F238E27FC236}">
                <a16:creationId xmlns:a16="http://schemas.microsoft.com/office/drawing/2014/main" id="{A79280C3-E683-3A44-A461-6F44F787EFF2}"/>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01E0409-BA08-0A4F-AC98-2E7D344941CB}"/>
              </a:ext>
            </a:extLst>
          </p:cNvPr>
          <p:cNvCxnSpPr>
            <a:cxnSpLocks/>
          </p:cNvCxnSpPr>
          <p:nvPr/>
        </p:nvCxnSpPr>
        <p:spPr>
          <a:xfrm>
            <a:off x="6096000" y="1950846"/>
            <a:ext cx="0" cy="1029156"/>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186BC4-E25E-6D48-8AF5-FC0FF2A6BD2C}"/>
              </a:ext>
            </a:extLst>
          </p:cNvPr>
          <p:cNvSpPr/>
          <p:nvPr/>
        </p:nvSpPr>
        <p:spPr>
          <a:xfrm>
            <a:off x="5799667" y="1690688"/>
            <a:ext cx="592666" cy="323321"/>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2" name="Rectangle 11">
            <a:extLst>
              <a:ext uri="{FF2B5EF4-FFF2-40B4-BE49-F238E27FC236}">
                <a16:creationId xmlns:a16="http://schemas.microsoft.com/office/drawing/2014/main" id="{92B60B0D-F0B2-1246-A6B9-D03B6FBBF8E8}"/>
              </a:ext>
            </a:extLst>
          </p:cNvPr>
          <p:cNvSpPr/>
          <p:nvPr/>
        </p:nvSpPr>
        <p:spPr>
          <a:xfrm>
            <a:off x="4908575"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13" name="Rectangle 12">
            <a:extLst>
              <a:ext uri="{FF2B5EF4-FFF2-40B4-BE49-F238E27FC236}">
                <a16:creationId xmlns:a16="http://schemas.microsoft.com/office/drawing/2014/main" id="{26C18433-2824-B046-89C3-9F09D69891BF}"/>
              </a:ext>
            </a:extLst>
          </p:cNvPr>
          <p:cNvSpPr/>
          <p:nvPr/>
        </p:nvSpPr>
        <p:spPr>
          <a:xfrm>
            <a:off x="8291009" y="5686431"/>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4" name="Straight Arrow Connector 13">
            <a:extLst>
              <a:ext uri="{FF2B5EF4-FFF2-40B4-BE49-F238E27FC236}">
                <a16:creationId xmlns:a16="http://schemas.microsoft.com/office/drawing/2014/main" id="{D8F7C623-D513-694A-92D7-57EC73322EFF}"/>
              </a:ext>
            </a:extLst>
          </p:cNvPr>
          <p:cNvCxnSpPr>
            <a:cxnSpLocks/>
            <a:stCxn id="13" idx="1"/>
          </p:cNvCxnSpPr>
          <p:nvPr/>
        </p:nvCxnSpPr>
        <p:spPr>
          <a:xfrm flipH="1" flipV="1">
            <a:off x="7063343" y="5796236"/>
            <a:ext cx="1227666" cy="74346"/>
          </a:xfrm>
          <a:prstGeom prst="straightConnector1">
            <a:avLst/>
          </a:prstGeom>
          <a:ln w="76200">
            <a:solidFill>
              <a:srgbClr val="C00000"/>
            </a:solidFill>
            <a:tailEnd type="triangle"/>
          </a:ln>
        </p:spPr>
        <p:style>
          <a:lnRef idx="2">
            <a:schemeClr val="accent2"/>
          </a:lnRef>
          <a:fillRef idx="1">
            <a:schemeClr val="lt1"/>
          </a:fillRef>
          <a:effectRef idx="0">
            <a:schemeClr val="accent2"/>
          </a:effectRef>
          <a:fontRef idx="minor">
            <a:schemeClr val="dk1"/>
          </a:fontRef>
        </p:style>
      </p:cxnSp>
      <p:cxnSp>
        <p:nvCxnSpPr>
          <p:cNvPr id="15" name="Straight Arrow Connector 14">
            <a:extLst>
              <a:ext uri="{FF2B5EF4-FFF2-40B4-BE49-F238E27FC236}">
                <a16:creationId xmlns:a16="http://schemas.microsoft.com/office/drawing/2014/main" id="{FE82CB38-8F2A-5141-B90D-3C66713EFD8B}"/>
              </a:ext>
            </a:extLst>
          </p:cNvPr>
          <p:cNvCxnSpPr>
            <a:cxnSpLocks/>
          </p:cNvCxnSpPr>
          <p:nvPr/>
        </p:nvCxnSpPr>
        <p:spPr>
          <a:xfrm flipV="1">
            <a:off x="6932109" y="4378597"/>
            <a:ext cx="0" cy="1307834"/>
          </a:xfrm>
          <a:prstGeom prst="straightConnector1">
            <a:avLst/>
          </a:prstGeom>
          <a:ln w="152400">
            <a:solidFill>
              <a:srgbClr val="C00000"/>
            </a:solidFill>
            <a:tailEnd type="triangle"/>
          </a:ln>
        </p:spPr>
        <p:style>
          <a:lnRef idx="2">
            <a:schemeClr val="accent2"/>
          </a:lnRef>
          <a:fillRef idx="1">
            <a:schemeClr val="lt1"/>
          </a:fillRef>
          <a:effectRef idx="0">
            <a:schemeClr val="accent2"/>
          </a:effectRef>
          <a:fontRef idx="minor">
            <a:schemeClr val="dk1"/>
          </a:fontRef>
        </p:style>
      </p:cxnSp>
      <p:sp>
        <p:nvSpPr>
          <p:cNvPr id="16" name="Rectangle 15">
            <a:extLst>
              <a:ext uri="{FF2B5EF4-FFF2-40B4-BE49-F238E27FC236}">
                <a16:creationId xmlns:a16="http://schemas.microsoft.com/office/drawing/2014/main" id="{9348EF19-E283-8246-899A-AF5ADBE327A9}"/>
              </a:ext>
            </a:extLst>
          </p:cNvPr>
          <p:cNvSpPr/>
          <p:nvPr/>
        </p:nvSpPr>
        <p:spPr>
          <a:xfrm>
            <a:off x="6493967" y="4986614"/>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8BEA04AC-2BD0-CB46-850D-423D3D89F2B7}"/>
              </a:ext>
            </a:extLst>
          </p:cNvPr>
          <p:cNvCxnSpPr>
            <a:cxnSpLocks/>
          </p:cNvCxnSpPr>
          <p:nvPr/>
        </p:nvCxnSpPr>
        <p:spPr>
          <a:xfrm flipH="1">
            <a:off x="5359319" y="3274748"/>
            <a:ext cx="474168"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55847E5-6D6E-5649-888F-86DDCE02D967}"/>
              </a:ext>
            </a:extLst>
          </p:cNvPr>
          <p:cNvSpPr/>
          <p:nvPr/>
        </p:nvSpPr>
        <p:spPr>
          <a:xfrm>
            <a:off x="6407144"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9221C413-6092-8347-A67D-31A84DCF08CB}"/>
              </a:ext>
            </a:extLst>
          </p:cNvPr>
          <p:cNvCxnSpPr>
            <a:cxnSpLocks/>
          </p:cNvCxnSpPr>
          <p:nvPr/>
        </p:nvCxnSpPr>
        <p:spPr>
          <a:xfrm>
            <a:off x="6392333" y="3274748"/>
            <a:ext cx="374681"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7CEFD03-AC08-DD47-8E2B-99804DAD187E}"/>
              </a:ext>
            </a:extLst>
          </p:cNvPr>
          <p:cNvSpPr/>
          <p:nvPr/>
        </p:nvSpPr>
        <p:spPr>
          <a:xfrm>
            <a:off x="5799667" y="2980002"/>
            <a:ext cx="592666" cy="323321"/>
          </a:xfrm>
          <a:prstGeom prst="rect">
            <a:avLst/>
          </a:prstGeom>
          <a:solidFill>
            <a:schemeClr val="bg1">
              <a:alpha val="74567"/>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668E3FC8-5BA3-D744-A062-22A6905C665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16C832B7-325F-9144-958A-89465B8171BE}"/>
              </a:ext>
            </a:extLst>
          </p:cNvPr>
          <p:cNvCxnSpPr>
            <a:cxnSpLocks/>
          </p:cNvCxnSpPr>
          <p:nvPr/>
        </p:nvCxnSpPr>
        <p:spPr>
          <a:xfrm>
            <a:off x="5346716" y="4029345"/>
            <a:ext cx="0" cy="268342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426D1F9-B06D-DEAF-8412-CA60471CC75A}"/>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886130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8C7E3A-C74A-E57D-555F-55945B77A986}"/>
              </a:ext>
            </a:extLst>
          </p:cNvPr>
          <p:cNvSpPr txBox="1"/>
          <p:nvPr/>
        </p:nvSpPr>
        <p:spPr>
          <a:xfrm>
            <a:off x="9426829" y="6611779"/>
            <a:ext cx="276229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Adapted from Fig 5.12 in IPCC (2021)</a:t>
            </a:r>
          </a:p>
        </p:txBody>
      </p:sp>
      <p:sp>
        <p:nvSpPr>
          <p:cNvPr id="4" name="Slide Number Placeholder 3">
            <a:extLst>
              <a:ext uri="{FF2B5EF4-FFF2-40B4-BE49-F238E27FC236}">
                <a16:creationId xmlns:a16="http://schemas.microsoft.com/office/drawing/2014/main" id="{4F7F3F5E-19CB-A980-13B0-A02B1C5D6818}"/>
              </a:ext>
            </a:extLst>
          </p:cNvPr>
          <p:cNvSpPr>
            <a:spLocks noGrp="1"/>
          </p:cNvSpPr>
          <p:nvPr>
            <p:ph type="sldNum" sz="quarter" idx="12"/>
          </p:nvPr>
        </p:nvSpPr>
        <p:spPr/>
        <p:txBody>
          <a:bodyPr/>
          <a:lstStyle/>
          <a:p>
            <a:fld id="{10B35473-280C-E043-9392-7E81C67433BF}" type="slidenum">
              <a:rPr lang="en-US" smtClean="0"/>
              <a:t>3</a:t>
            </a:fld>
            <a:endParaRPr lang="en-US"/>
          </a:p>
        </p:txBody>
      </p:sp>
      <p:pic>
        <p:nvPicPr>
          <p:cNvPr id="2" name="Picture 1" descr="Chart, bar chart&#10;&#10;Description automatically generated">
            <a:extLst>
              <a:ext uri="{FF2B5EF4-FFF2-40B4-BE49-F238E27FC236}">
                <a16:creationId xmlns:a16="http://schemas.microsoft.com/office/drawing/2014/main" id="{ABF3659D-5613-6CE0-CBED-949161E5734F}"/>
              </a:ext>
            </a:extLst>
          </p:cNvPr>
          <p:cNvPicPr>
            <a:picLocks noChangeAspect="1"/>
          </p:cNvPicPr>
          <p:nvPr/>
        </p:nvPicPr>
        <p:blipFill>
          <a:blip r:embed="rId2"/>
          <a:stretch>
            <a:fillRect/>
          </a:stretch>
        </p:blipFill>
        <p:spPr>
          <a:xfrm>
            <a:off x="624690" y="-12070"/>
            <a:ext cx="10992112" cy="6870070"/>
          </a:xfrm>
          <a:prstGeom prst="rect">
            <a:avLst/>
          </a:prstGeom>
        </p:spPr>
      </p:pic>
    </p:spTree>
    <p:extLst>
      <p:ext uri="{BB962C8B-B14F-4D97-AF65-F5344CB8AC3E}">
        <p14:creationId xmlns:p14="http://schemas.microsoft.com/office/powerpoint/2010/main" val="2888560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33557B1E-C1C1-50C6-8F9F-E7F568EDF895}"/>
              </a:ext>
            </a:extLst>
          </p:cNvPr>
          <p:cNvPicPr>
            <a:picLocks noChangeAspect="1"/>
          </p:cNvPicPr>
          <p:nvPr/>
        </p:nvPicPr>
        <p:blipFill rotWithShape="1">
          <a:blip r:embed="rId3"/>
          <a:srcRect l="83052" t="43448" b="46437"/>
          <a:stretch/>
        </p:blipFill>
        <p:spPr>
          <a:xfrm>
            <a:off x="6876510" y="2247739"/>
            <a:ext cx="1743403" cy="693683"/>
          </a:xfrm>
          <a:prstGeom prst="rect">
            <a:avLst/>
          </a:prstGeom>
          <a:ln w="28575">
            <a:noFill/>
          </a:ln>
        </p:spPr>
      </p:pic>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nitrogen acquisition strategy</a:t>
            </a:r>
          </a:p>
        </p:txBody>
      </p:sp>
      <p:sp>
        <p:nvSpPr>
          <p:cNvPr id="3" name="Slide Number Placeholder 2">
            <a:extLst>
              <a:ext uri="{FF2B5EF4-FFF2-40B4-BE49-F238E27FC236}">
                <a16:creationId xmlns:a16="http://schemas.microsoft.com/office/drawing/2014/main" id="{B477B774-34FB-3B8F-FFA1-DEC9CA1EE51A}"/>
              </a:ext>
            </a:extLst>
          </p:cNvPr>
          <p:cNvSpPr>
            <a:spLocks noGrp="1"/>
          </p:cNvSpPr>
          <p:nvPr>
            <p:ph type="sldNum" sz="quarter" idx="12"/>
          </p:nvPr>
        </p:nvSpPr>
        <p:spPr/>
        <p:txBody>
          <a:bodyPr/>
          <a:lstStyle/>
          <a:p>
            <a:fld id="{10B35473-280C-E043-9392-7E81C67433BF}" type="slidenum">
              <a:rPr lang="en-US" smtClean="0"/>
              <a:t>30</a:t>
            </a:fld>
            <a:endParaRPr lang="en-US"/>
          </a:p>
        </p:txBody>
      </p:sp>
      <p:sp>
        <p:nvSpPr>
          <p:cNvPr id="4" name="Rectangle 3">
            <a:extLst>
              <a:ext uri="{FF2B5EF4-FFF2-40B4-BE49-F238E27FC236}">
                <a16:creationId xmlns:a16="http://schemas.microsoft.com/office/drawing/2014/main" id="{2ED84DB2-EB35-256C-0813-05D1C63227DC}"/>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pic>
        <p:nvPicPr>
          <p:cNvPr id="5" name="Picture 4" descr="Chart, line chart&#10;&#10;Description automatically generated">
            <a:extLst>
              <a:ext uri="{FF2B5EF4-FFF2-40B4-BE49-F238E27FC236}">
                <a16:creationId xmlns:a16="http://schemas.microsoft.com/office/drawing/2014/main" id="{4ACFD9CB-1A22-589D-C7B6-8AD0E2CD58BE}"/>
              </a:ext>
            </a:extLst>
          </p:cNvPr>
          <p:cNvPicPr>
            <a:picLocks noChangeAspect="1"/>
          </p:cNvPicPr>
          <p:nvPr/>
        </p:nvPicPr>
        <p:blipFill rotWithShape="1">
          <a:blip r:embed="rId3"/>
          <a:srcRect r="18020"/>
          <a:stretch/>
        </p:blipFill>
        <p:spPr>
          <a:xfrm>
            <a:off x="3093837" y="1854556"/>
            <a:ext cx="5853737" cy="4760311"/>
          </a:xfrm>
          <a:prstGeom prst="rect">
            <a:avLst/>
          </a:prstGeom>
        </p:spPr>
      </p:pic>
      <p:sp>
        <p:nvSpPr>
          <p:cNvPr id="6" name="Rectangle 5">
            <a:extLst>
              <a:ext uri="{FF2B5EF4-FFF2-40B4-BE49-F238E27FC236}">
                <a16:creationId xmlns:a16="http://schemas.microsoft.com/office/drawing/2014/main" id="{94255BFC-8023-7B13-4D74-52AB621CBD3A}"/>
              </a:ext>
            </a:extLst>
          </p:cNvPr>
          <p:cNvSpPr/>
          <p:nvPr/>
        </p:nvSpPr>
        <p:spPr>
          <a:xfrm>
            <a:off x="3412832" y="1950718"/>
            <a:ext cx="5419957" cy="435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117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AF4270CB-D995-2868-8B31-AC49A51514C5}"/>
              </a:ext>
            </a:extLst>
          </p:cNvPr>
          <p:cNvPicPr>
            <a:picLocks noChangeAspect="1"/>
          </p:cNvPicPr>
          <p:nvPr/>
        </p:nvPicPr>
        <p:blipFill rotWithShape="1">
          <a:blip r:embed="rId3"/>
          <a:srcRect r="18020"/>
          <a:stretch/>
        </p:blipFill>
        <p:spPr>
          <a:xfrm>
            <a:off x="3093837" y="1854556"/>
            <a:ext cx="5853737" cy="4760311"/>
          </a:xfrm>
          <a:prstGeom prst="rect">
            <a:avLst/>
          </a:prstGeom>
        </p:spPr>
      </p:pic>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nitrogen acquisition strategy</a:t>
            </a:r>
          </a:p>
        </p:txBody>
      </p:sp>
      <p:sp>
        <p:nvSpPr>
          <p:cNvPr id="3" name="Slide Number Placeholder 2">
            <a:extLst>
              <a:ext uri="{FF2B5EF4-FFF2-40B4-BE49-F238E27FC236}">
                <a16:creationId xmlns:a16="http://schemas.microsoft.com/office/drawing/2014/main" id="{676F1993-B465-5E56-17D1-7CBD74543D0E}"/>
              </a:ext>
            </a:extLst>
          </p:cNvPr>
          <p:cNvSpPr>
            <a:spLocks noGrp="1"/>
          </p:cNvSpPr>
          <p:nvPr>
            <p:ph type="sldNum" sz="quarter" idx="12"/>
          </p:nvPr>
        </p:nvSpPr>
        <p:spPr/>
        <p:txBody>
          <a:bodyPr/>
          <a:lstStyle/>
          <a:p>
            <a:fld id="{10B35473-280C-E043-9392-7E81C67433BF}" type="slidenum">
              <a:rPr lang="en-US" smtClean="0"/>
              <a:t>31</a:t>
            </a:fld>
            <a:endParaRPr lang="en-US"/>
          </a:p>
        </p:txBody>
      </p:sp>
      <p:sp>
        <p:nvSpPr>
          <p:cNvPr id="13" name="Rectangle 12">
            <a:extLst>
              <a:ext uri="{FF2B5EF4-FFF2-40B4-BE49-F238E27FC236}">
                <a16:creationId xmlns:a16="http://schemas.microsoft.com/office/drawing/2014/main" id="{0D4B90CE-ADA3-F845-A9ED-DB0DF7447AE6}"/>
              </a:ext>
            </a:extLst>
          </p:cNvPr>
          <p:cNvSpPr/>
          <p:nvPr/>
        </p:nvSpPr>
        <p:spPr>
          <a:xfrm>
            <a:off x="3412832" y="1950718"/>
            <a:ext cx="5419957" cy="435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07DC0F3-FD60-4CD4-2157-96F90F676E86}"/>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pic>
        <p:nvPicPr>
          <p:cNvPr id="7" name="Picture 6" descr="Chart, line chart&#10;&#10;Description automatically generated">
            <a:extLst>
              <a:ext uri="{FF2B5EF4-FFF2-40B4-BE49-F238E27FC236}">
                <a16:creationId xmlns:a16="http://schemas.microsoft.com/office/drawing/2014/main" id="{C30A3C4B-1DCE-37D3-A2D6-15103BA7A739}"/>
              </a:ext>
            </a:extLst>
          </p:cNvPr>
          <p:cNvPicPr>
            <a:picLocks noChangeAspect="1"/>
          </p:cNvPicPr>
          <p:nvPr/>
        </p:nvPicPr>
        <p:blipFill rotWithShape="1">
          <a:blip r:embed="rId3"/>
          <a:srcRect l="83052" t="43448" b="46437"/>
          <a:stretch/>
        </p:blipFill>
        <p:spPr>
          <a:xfrm>
            <a:off x="6876510" y="2247739"/>
            <a:ext cx="1743403" cy="693683"/>
          </a:xfrm>
          <a:prstGeom prst="rect">
            <a:avLst/>
          </a:prstGeom>
          <a:ln w="28575">
            <a:noFill/>
          </a:ln>
        </p:spPr>
      </p:pic>
    </p:spTree>
    <p:extLst>
      <p:ext uri="{BB962C8B-B14F-4D97-AF65-F5344CB8AC3E}">
        <p14:creationId xmlns:p14="http://schemas.microsoft.com/office/powerpoint/2010/main" val="322883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nitrogen acquisition strategy</a:t>
            </a:r>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3093837" y="1854556"/>
            <a:ext cx="5853737" cy="4760311"/>
          </a:xfrm>
          <a:prstGeom prst="rect">
            <a:avLst/>
          </a:prstGeom>
        </p:spPr>
      </p:pic>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876510" y="2247739"/>
            <a:ext cx="1743403" cy="693683"/>
          </a:xfrm>
          <a:prstGeom prst="rect">
            <a:avLst/>
          </a:prstGeom>
          <a:ln w="28575">
            <a:noFill/>
          </a:ln>
        </p:spPr>
      </p:pic>
      <p:sp>
        <p:nvSpPr>
          <p:cNvPr id="3" name="Slide Number Placeholder 2">
            <a:extLst>
              <a:ext uri="{FF2B5EF4-FFF2-40B4-BE49-F238E27FC236}">
                <a16:creationId xmlns:a16="http://schemas.microsoft.com/office/drawing/2014/main" id="{F9DADEF4-C305-6865-FC03-6D192C5BB849}"/>
              </a:ext>
            </a:extLst>
          </p:cNvPr>
          <p:cNvSpPr>
            <a:spLocks noGrp="1"/>
          </p:cNvSpPr>
          <p:nvPr>
            <p:ph type="sldNum" sz="quarter" idx="12"/>
          </p:nvPr>
        </p:nvSpPr>
        <p:spPr/>
        <p:txBody>
          <a:bodyPr/>
          <a:lstStyle/>
          <a:p>
            <a:fld id="{10B35473-280C-E043-9392-7E81C67433BF}" type="slidenum">
              <a:rPr lang="en-US" smtClean="0"/>
              <a:t>32</a:t>
            </a:fld>
            <a:endParaRPr lang="en-US"/>
          </a:p>
        </p:txBody>
      </p:sp>
      <p:sp>
        <p:nvSpPr>
          <p:cNvPr id="4" name="Rectangle 3">
            <a:extLst>
              <a:ext uri="{FF2B5EF4-FFF2-40B4-BE49-F238E27FC236}">
                <a16:creationId xmlns:a16="http://schemas.microsoft.com/office/drawing/2014/main" id="{A2AC2249-8E2F-50E8-2DE9-7ECFD4351ABB}"/>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235630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nitrogen acquisition strategy</a:t>
            </a:r>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3093837" y="1854556"/>
            <a:ext cx="5853737" cy="4760311"/>
          </a:xfrm>
          <a:prstGeom prst="rect">
            <a:avLst/>
          </a:prstGeom>
        </p:spPr>
      </p:pic>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876510" y="2247739"/>
            <a:ext cx="1743403" cy="693683"/>
          </a:xfrm>
          <a:prstGeom prst="rect">
            <a:avLst/>
          </a:prstGeom>
          <a:ln w="28575">
            <a:noFill/>
          </a:ln>
        </p:spPr>
      </p:pic>
      <p:sp>
        <p:nvSpPr>
          <p:cNvPr id="3" name="Slide Number Placeholder 2">
            <a:extLst>
              <a:ext uri="{FF2B5EF4-FFF2-40B4-BE49-F238E27FC236}">
                <a16:creationId xmlns:a16="http://schemas.microsoft.com/office/drawing/2014/main" id="{F9DADEF4-C305-6865-FC03-6D192C5BB849}"/>
              </a:ext>
            </a:extLst>
          </p:cNvPr>
          <p:cNvSpPr>
            <a:spLocks noGrp="1"/>
          </p:cNvSpPr>
          <p:nvPr>
            <p:ph type="sldNum" sz="quarter" idx="12"/>
          </p:nvPr>
        </p:nvSpPr>
        <p:spPr/>
        <p:txBody>
          <a:bodyPr/>
          <a:lstStyle/>
          <a:p>
            <a:fld id="{10B35473-280C-E043-9392-7E81C67433BF}" type="slidenum">
              <a:rPr lang="en-US" smtClean="0"/>
              <a:t>33</a:t>
            </a:fld>
            <a:endParaRPr lang="en-US"/>
          </a:p>
        </p:txBody>
      </p:sp>
      <p:sp>
        <p:nvSpPr>
          <p:cNvPr id="4" name="Rectangle 3">
            <a:extLst>
              <a:ext uri="{FF2B5EF4-FFF2-40B4-BE49-F238E27FC236}">
                <a16:creationId xmlns:a16="http://schemas.microsoft.com/office/drawing/2014/main" id="{A2AC2249-8E2F-50E8-2DE9-7ECFD4351ABB}"/>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cxnSp>
        <p:nvCxnSpPr>
          <p:cNvPr id="6" name="Straight Connector 5">
            <a:extLst>
              <a:ext uri="{FF2B5EF4-FFF2-40B4-BE49-F238E27FC236}">
                <a16:creationId xmlns:a16="http://schemas.microsoft.com/office/drawing/2014/main" id="{4B59D91F-CB56-097B-2E40-72A4F0BE862C}"/>
              </a:ext>
            </a:extLst>
          </p:cNvPr>
          <p:cNvCxnSpPr/>
          <p:nvPr/>
        </p:nvCxnSpPr>
        <p:spPr>
          <a:xfrm>
            <a:off x="3636579" y="5129048"/>
            <a:ext cx="269064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B454E7-4B38-DBF1-4AAE-1330075B9299}"/>
              </a:ext>
            </a:extLst>
          </p:cNvPr>
          <p:cNvCxnSpPr>
            <a:cxnSpLocks/>
          </p:cNvCxnSpPr>
          <p:nvPr/>
        </p:nvCxnSpPr>
        <p:spPr>
          <a:xfrm>
            <a:off x="6327228" y="5129048"/>
            <a:ext cx="549282" cy="1786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564D04-26CC-570D-0F04-63E5FC3B9FFA}"/>
              </a:ext>
            </a:extLst>
          </p:cNvPr>
          <p:cNvCxnSpPr>
            <a:cxnSpLocks/>
          </p:cNvCxnSpPr>
          <p:nvPr/>
        </p:nvCxnSpPr>
        <p:spPr>
          <a:xfrm>
            <a:off x="6876510" y="5307724"/>
            <a:ext cx="564814" cy="16386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C26A29-A775-539B-F4BE-00A0FDF516EB}"/>
              </a:ext>
            </a:extLst>
          </p:cNvPr>
          <p:cNvCxnSpPr>
            <a:cxnSpLocks/>
          </p:cNvCxnSpPr>
          <p:nvPr/>
        </p:nvCxnSpPr>
        <p:spPr>
          <a:xfrm>
            <a:off x="7441324" y="5471592"/>
            <a:ext cx="1178589" cy="256545"/>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D2A7FD-5371-2E7F-19D6-84307DA288BC}"/>
              </a:ext>
            </a:extLst>
          </p:cNvPr>
          <p:cNvSpPr txBox="1"/>
          <p:nvPr/>
        </p:nvSpPr>
        <p:spPr>
          <a:xfrm>
            <a:off x="9252374" y="3773046"/>
            <a:ext cx="2406226" cy="923330"/>
          </a:xfrm>
          <a:prstGeom prst="rect">
            <a:avLst/>
          </a:prstGeom>
          <a:noFill/>
          <a:ln w="38100">
            <a:solidFill>
              <a:schemeClr val="tx1"/>
            </a:solidFill>
          </a:ln>
        </p:spPr>
        <p:txBody>
          <a:bodyPr wrap="square" rtlCol="0">
            <a:spAutoFit/>
          </a:bodyPr>
          <a:lstStyle/>
          <a:p>
            <a:r>
              <a:rPr lang="en-US" dirty="0"/>
              <a:t>Individual switches to more efficient acquisition pathway</a:t>
            </a:r>
          </a:p>
        </p:txBody>
      </p:sp>
      <p:cxnSp>
        <p:nvCxnSpPr>
          <p:cNvPr id="25" name="Curved Connector 24">
            <a:extLst>
              <a:ext uri="{FF2B5EF4-FFF2-40B4-BE49-F238E27FC236}">
                <a16:creationId xmlns:a16="http://schemas.microsoft.com/office/drawing/2014/main" id="{2AC036DE-86F7-C6A5-7F7D-9A6A329A0538}"/>
              </a:ext>
            </a:extLst>
          </p:cNvPr>
          <p:cNvCxnSpPr>
            <a:cxnSpLocks/>
            <a:stCxn id="23" idx="1"/>
          </p:cNvCxnSpPr>
          <p:nvPr/>
        </p:nvCxnSpPr>
        <p:spPr>
          <a:xfrm rot="10800000" flipV="1">
            <a:off x="6359526" y="4234710"/>
            <a:ext cx="2892849" cy="838199"/>
          </a:xfrm>
          <a:prstGeom prst="curvedConnector3">
            <a:avLst>
              <a:gd name="adj1" fmla="val 10026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417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3B87-B4FA-EF48-8397-5C51750FE075}"/>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Light availability may </a:t>
            </a:r>
            <a:r>
              <a:rPr lang="en-US" sz="2800" b="1" dirty="0">
                <a:solidFill>
                  <a:schemeClr val="accent1">
                    <a:lumMod val="75000"/>
                  </a:schemeClr>
                </a:solidFill>
                <a:latin typeface="Arial" panose="020B0604020202020204" pitchFamily="34" charset="0"/>
                <a:cs typeface="Arial" panose="020B0604020202020204" pitchFamily="34" charset="0"/>
              </a:rPr>
              <a:t>increase</a:t>
            </a:r>
            <a:r>
              <a:rPr lang="en-US" sz="2800" b="1" dirty="0">
                <a:latin typeface="Arial" panose="020B0604020202020204" pitchFamily="34" charset="0"/>
                <a:cs typeface="Arial" panose="020B0604020202020204" pitchFamily="34" charset="0"/>
              </a:rPr>
              <a:t> plant carbon costs to acquire nitrogen as a function of </a:t>
            </a:r>
            <a:r>
              <a:rPr lang="en-US" sz="2800" b="1" dirty="0">
                <a:solidFill>
                  <a:schemeClr val="accent1">
                    <a:lumMod val="75000"/>
                  </a:schemeClr>
                </a:solidFill>
                <a:latin typeface="Arial" panose="020B0604020202020204" pitchFamily="34" charset="0"/>
                <a:cs typeface="Arial" panose="020B0604020202020204" pitchFamily="34" charset="0"/>
              </a:rPr>
              <a:t>increased</a:t>
            </a:r>
            <a:r>
              <a:rPr lang="en-US" sz="2800" b="1" dirty="0">
                <a:latin typeface="Arial" panose="020B0604020202020204" pitchFamily="34" charset="0"/>
                <a:cs typeface="Arial" panose="020B0604020202020204" pitchFamily="34" charset="0"/>
              </a:rPr>
              <a:t> plant nitrogen demand</a:t>
            </a:r>
          </a:p>
        </p:txBody>
      </p:sp>
      <p:sp>
        <p:nvSpPr>
          <p:cNvPr id="3" name="Slide Number Placeholder 2">
            <a:extLst>
              <a:ext uri="{FF2B5EF4-FFF2-40B4-BE49-F238E27FC236}">
                <a16:creationId xmlns:a16="http://schemas.microsoft.com/office/drawing/2014/main" id="{20F1D519-2255-4596-E9F5-D9AA7E14B777}"/>
              </a:ext>
            </a:extLst>
          </p:cNvPr>
          <p:cNvSpPr>
            <a:spLocks noGrp="1"/>
          </p:cNvSpPr>
          <p:nvPr>
            <p:ph type="sldNum" sz="quarter" idx="12"/>
          </p:nvPr>
        </p:nvSpPr>
        <p:spPr/>
        <p:txBody>
          <a:bodyPr/>
          <a:lstStyle/>
          <a:p>
            <a:fld id="{10B35473-280C-E043-9392-7E81C67433BF}" type="slidenum">
              <a:rPr lang="en-US" smtClean="0"/>
              <a:t>34</a:t>
            </a:fld>
            <a:endParaRPr lang="en-US"/>
          </a:p>
        </p:txBody>
      </p:sp>
      <p:sp>
        <p:nvSpPr>
          <p:cNvPr id="4" name="Rectangle 3">
            <a:extLst>
              <a:ext uri="{FF2B5EF4-FFF2-40B4-BE49-F238E27FC236}">
                <a16:creationId xmlns:a16="http://schemas.microsoft.com/office/drawing/2014/main" id="{0C1549DF-68DD-C338-B7A7-CCAE6C946311}"/>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pic>
        <p:nvPicPr>
          <p:cNvPr id="41" name="Graphic 40" descr="Tree With Roots with solid fill">
            <a:extLst>
              <a:ext uri="{FF2B5EF4-FFF2-40B4-BE49-F238E27FC236}">
                <a16:creationId xmlns:a16="http://schemas.microsoft.com/office/drawing/2014/main" id="{17BF97A6-A7F7-1C36-2399-87BB366564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42" name="Straight Connector 41">
            <a:extLst>
              <a:ext uri="{FF2B5EF4-FFF2-40B4-BE49-F238E27FC236}">
                <a16:creationId xmlns:a16="http://schemas.microsoft.com/office/drawing/2014/main" id="{CF79BD8C-8C9D-AF73-4D9E-8999D1EC7BDF}"/>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BEFD9DA-A86B-33AA-CAA1-9FC462FDD996}"/>
              </a:ext>
            </a:extLst>
          </p:cNvPr>
          <p:cNvCxnSpPr>
            <a:cxnSpLocks/>
          </p:cNvCxnSpPr>
          <p:nvPr/>
        </p:nvCxnSpPr>
        <p:spPr>
          <a:xfrm>
            <a:off x="6096000" y="1950846"/>
            <a:ext cx="0" cy="1029156"/>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5F57C53-4C65-5896-ECC3-3ECEA9A8C090}"/>
              </a:ext>
            </a:extLst>
          </p:cNvPr>
          <p:cNvSpPr/>
          <p:nvPr/>
        </p:nvSpPr>
        <p:spPr>
          <a:xfrm>
            <a:off x="5799667" y="1690688"/>
            <a:ext cx="592666" cy="323321"/>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5" name="Rectangle 44">
            <a:extLst>
              <a:ext uri="{FF2B5EF4-FFF2-40B4-BE49-F238E27FC236}">
                <a16:creationId xmlns:a16="http://schemas.microsoft.com/office/drawing/2014/main" id="{8FD9F3A7-BAC1-D647-6561-6FBBDE478104}"/>
              </a:ext>
            </a:extLst>
          </p:cNvPr>
          <p:cNvSpPr/>
          <p:nvPr/>
        </p:nvSpPr>
        <p:spPr>
          <a:xfrm>
            <a:off x="4908575"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46" name="Rectangle 45">
            <a:extLst>
              <a:ext uri="{FF2B5EF4-FFF2-40B4-BE49-F238E27FC236}">
                <a16:creationId xmlns:a16="http://schemas.microsoft.com/office/drawing/2014/main" id="{D6833F1F-453F-E37C-FEF3-678C6FB855B3}"/>
              </a:ext>
            </a:extLst>
          </p:cNvPr>
          <p:cNvSpPr/>
          <p:nvPr/>
        </p:nvSpPr>
        <p:spPr>
          <a:xfrm>
            <a:off x="8291009" y="5686431"/>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47" name="Straight Arrow Connector 46">
            <a:extLst>
              <a:ext uri="{FF2B5EF4-FFF2-40B4-BE49-F238E27FC236}">
                <a16:creationId xmlns:a16="http://schemas.microsoft.com/office/drawing/2014/main" id="{A9A18912-CCEF-08CA-97F1-426FE1B990D2}"/>
              </a:ext>
            </a:extLst>
          </p:cNvPr>
          <p:cNvCxnSpPr>
            <a:cxnSpLocks/>
            <a:stCxn id="46" idx="1"/>
          </p:cNvCxnSpPr>
          <p:nvPr/>
        </p:nvCxnSpPr>
        <p:spPr>
          <a:xfrm flipH="1" flipV="1">
            <a:off x="7063343" y="5796236"/>
            <a:ext cx="1227666" cy="74346"/>
          </a:xfrm>
          <a:prstGeom prst="straightConnector1">
            <a:avLst/>
          </a:prstGeom>
          <a:ln w="76200">
            <a:solidFill>
              <a:srgbClr val="C00000"/>
            </a:solidFill>
            <a:tailEnd type="triangle"/>
          </a:ln>
        </p:spPr>
        <p:style>
          <a:lnRef idx="2">
            <a:schemeClr val="accent2"/>
          </a:lnRef>
          <a:fillRef idx="1">
            <a:schemeClr val="lt1"/>
          </a:fillRef>
          <a:effectRef idx="0">
            <a:schemeClr val="accent2"/>
          </a:effectRef>
          <a:fontRef idx="minor">
            <a:schemeClr val="dk1"/>
          </a:fontRef>
        </p:style>
      </p:cxnSp>
      <p:cxnSp>
        <p:nvCxnSpPr>
          <p:cNvPr id="48" name="Straight Arrow Connector 47">
            <a:extLst>
              <a:ext uri="{FF2B5EF4-FFF2-40B4-BE49-F238E27FC236}">
                <a16:creationId xmlns:a16="http://schemas.microsoft.com/office/drawing/2014/main" id="{99A4FF40-7309-7D75-0CA6-8222E04FF221}"/>
              </a:ext>
            </a:extLst>
          </p:cNvPr>
          <p:cNvCxnSpPr>
            <a:cxnSpLocks/>
          </p:cNvCxnSpPr>
          <p:nvPr/>
        </p:nvCxnSpPr>
        <p:spPr>
          <a:xfrm flipH="1" flipV="1">
            <a:off x="6932109" y="4378597"/>
            <a:ext cx="1" cy="1092198"/>
          </a:xfrm>
          <a:prstGeom prst="straightConnector1">
            <a:avLst/>
          </a:prstGeom>
          <a:ln w="76200">
            <a:solidFill>
              <a:srgbClr val="C00000"/>
            </a:solidFill>
            <a:tailEnd type="triangle"/>
          </a:ln>
        </p:spPr>
        <p:style>
          <a:lnRef idx="2">
            <a:schemeClr val="accent2"/>
          </a:lnRef>
          <a:fillRef idx="1">
            <a:schemeClr val="lt1"/>
          </a:fillRef>
          <a:effectRef idx="0">
            <a:schemeClr val="accent2"/>
          </a:effectRef>
          <a:fontRef idx="minor">
            <a:schemeClr val="dk1"/>
          </a:fontRef>
        </p:style>
      </p:cxnSp>
      <p:sp>
        <p:nvSpPr>
          <p:cNvPr id="49" name="Rectangle 48">
            <a:extLst>
              <a:ext uri="{FF2B5EF4-FFF2-40B4-BE49-F238E27FC236}">
                <a16:creationId xmlns:a16="http://schemas.microsoft.com/office/drawing/2014/main" id="{176825ED-FD02-CFC5-44E9-C7BC7A5B46B2}"/>
              </a:ext>
            </a:extLst>
          </p:cNvPr>
          <p:cNvSpPr/>
          <p:nvPr/>
        </p:nvSpPr>
        <p:spPr>
          <a:xfrm>
            <a:off x="6493967" y="4787111"/>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50" name="Straight Arrow Connector 49">
            <a:extLst>
              <a:ext uri="{FF2B5EF4-FFF2-40B4-BE49-F238E27FC236}">
                <a16:creationId xmlns:a16="http://schemas.microsoft.com/office/drawing/2014/main" id="{3DFA2CCF-55EF-2963-2E5F-BC4C6EE1605C}"/>
              </a:ext>
            </a:extLst>
          </p:cNvPr>
          <p:cNvCxnSpPr>
            <a:cxnSpLocks/>
          </p:cNvCxnSpPr>
          <p:nvPr/>
        </p:nvCxnSpPr>
        <p:spPr>
          <a:xfrm flipH="1">
            <a:off x="5359319" y="3274748"/>
            <a:ext cx="474168"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D100334-FBFA-D2C8-277D-62400887F2A0}"/>
              </a:ext>
            </a:extLst>
          </p:cNvPr>
          <p:cNvSpPr/>
          <p:nvPr/>
        </p:nvSpPr>
        <p:spPr>
          <a:xfrm>
            <a:off x="6407144"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52" name="Straight Arrow Connector 51">
            <a:extLst>
              <a:ext uri="{FF2B5EF4-FFF2-40B4-BE49-F238E27FC236}">
                <a16:creationId xmlns:a16="http://schemas.microsoft.com/office/drawing/2014/main" id="{F288C5D5-52BB-D953-FD78-0402ECD60785}"/>
              </a:ext>
            </a:extLst>
          </p:cNvPr>
          <p:cNvCxnSpPr>
            <a:cxnSpLocks/>
          </p:cNvCxnSpPr>
          <p:nvPr/>
        </p:nvCxnSpPr>
        <p:spPr>
          <a:xfrm>
            <a:off x="6392333" y="3274748"/>
            <a:ext cx="374681"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75C85B2-7C02-44DF-B464-207D964B577D}"/>
              </a:ext>
            </a:extLst>
          </p:cNvPr>
          <p:cNvSpPr/>
          <p:nvPr/>
        </p:nvSpPr>
        <p:spPr>
          <a:xfrm>
            <a:off x="5799667" y="2980002"/>
            <a:ext cx="592666" cy="323321"/>
          </a:xfrm>
          <a:prstGeom prst="rect">
            <a:avLst/>
          </a:prstGeom>
          <a:solidFill>
            <a:schemeClr val="bg1">
              <a:alpha val="74567"/>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cxnSp>
        <p:nvCxnSpPr>
          <p:cNvPr id="54" name="Straight Arrow Connector 53">
            <a:extLst>
              <a:ext uri="{FF2B5EF4-FFF2-40B4-BE49-F238E27FC236}">
                <a16:creationId xmlns:a16="http://schemas.microsoft.com/office/drawing/2014/main" id="{DF3BFD70-D27F-F6A1-F88F-A8ED4FD96E4B}"/>
              </a:ext>
            </a:extLst>
          </p:cNvPr>
          <p:cNvCxnSpPr>
            <a:cxnSpLocks/>
          </p:cNvCxnSpPr>
          <p:nvPr/>
        </p:nvCxnSpPr>
        <p:spPr>
          <a:xfrm>
            <a:off x="5346716" y="4029345"/>
            <a:ext cx="0" cy="268342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511A48E-5A87-3097-BA87-CD4F49B4EB1B}"/>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8434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3B87-B4FA-EF48-8397-5C51750FE075}"/>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Light availability may </a:t>
            </a:r>
            <a:r>
              <a:rPr lang="en-US" sz="2800" b="1" dirty="0">
                <a:solidFill>
                  <a:schemeClr val="accent1">
                    <a:lumMod val="75000"/>
                  </a:schemeClr>
                </a:solidFill>
                <a:latin typeface="Arial" panose="020B0604020202020204" pitchFamily="34" charset="0"/>
                <a:cs typeface="Arial" panose="020B0604020202020204" pitchFamily="34" charset="0"/>
              </a:rPr>
              <a:t>increase</a:t>
            </a:r>
            <a:r>
              <a:rPr lang="en-US" sz="2800" b="1" dirty="0">
                <a:latin typeface="Arial" panose="020B0604020202020204" pitchFamily="34" charset="0"/>
                <a:cs typeface="Arial" panose="020B0604020202020204" pitchFamily="34" charset="0"/>
              </a:rPr>
              <a:t> plant carbon costs to acquire nitrogen as a function of </a:t>
            </a:r>
            <a:r>
              <a:rPr lang="en-US" sz="2800" b="1" dirty="0">
                <a:solidFill>
                  <a:schemeClr val="accent1">
                    <a:lumMod val="75000"/>
                  </a:schemeClr>
                </a:solidFill>
                <a:latin typeface="Arial" panose="020B0604020202020204" pitchFamily="34" charset="0"/>
                <a:cs typeface="Arial" panose="020B0604020202020204" pitchFamily="34" charset="0"/>
              </a:rPr>
              <a:t>increased</a:t>
            </a:r>
            <a:r>
              <a:rPr lang="en-US" sz="2800" b="1" dirty="0">
                <a:latin typeface="Arial" panose="020B0604020202020204" pitchFamily="34" charset="0"/>
                <a:cs typeface="Arial" panose="020B0604020202020204" pitchFamily="34" charset="0"/>
              </a:rPr>
              <a:t> plant nitrogen demand</a:t>
            </a:r>
          </a:p>
        </p:txBody>
      </p:sp>
      <p:sp>
        <p:nvSpPr>
          <p:cNvPr id="3" name="Slide Number Placeholder 2">
            <a:extLst>
              <a:ext uri="{FF2B5EF4-FFF2-40B4-BE49-F238E27FC236}">
                <a16:creationId xmlns:a16="http://schemas.microsoft.com/office/drawing/2014/main" id="{20F1D519-2255-4596-E9F5-D9AA7E14B777}"/>
              </a:ext>
            </a:extLst>
          </p:cNvPr>
          <p:cNvSpPr>
            <a:spLocks noGrp="1"/>
          </p:cNvSpPr>
          <p:nvPr>
            <p:ph type="sldNum" sz="quarter" idx="12"/>
          </p:nvPr>
        </p:nvSpPr>
        <p:spPr/>
        <p:txBody>
          <a:bodyPr/>
          <a:lstStyle/>
          <a:p>
            <a:fld id="{10B35473-280C-E043-9392-7E81C67433BF}" type="slidenum">
              <a:rPr lang="en-US" smtClean="0"/>
              <a:t>35</a:t>
            </a:fld>
            <a:endParaRPr lang="en-US"/>
          </a:p>
        </p:txBody>
      </p:sp>
      <p:sp>
        <p:nvSpPr>
          <p:cNvPr id="26" name="TextBox 25">
            <a:extLst>
              <a:ext uri="{FF2B5EF4-FFF2-40B4-BE49-F238E27FC236}">
                <a16:creationId xmlns:a16="http://schemas.microsoft.com/office/drawing/2014/main" id="{2DFB547F-BF43-9649-ACEB-41D56B13002D}"/>
              </a:ext>
            </a:extLst>
          </p:cNvPr>
          <p:cNvSpPr txBox="1"/>
          <p:nvPr/>
        </p:nvSpPr>
        <p:spPr>
          <a:xfrm>
            <a:off x="8064285" y="2974381"/>
            <a:ext cx="3488219" cy="923330"/>
          </a:xfrm>
          <a:prstGeom prst="rect">
            <a:avLst/>
          </a:prstGeom>
          <a:noFill/>
        </p:spPr>
        <p:txBody>
          <a:bodyPr wrap="square" rtlCol="0">
            <a:spAutoFit/>
          </a:bodyPr>
          <a:lstStyle/>
          <a:p>
            <a:r>
              <a:rPr lang="en-US" dirty="0"/>
              <a:t>Increased </a:t>
            </a:r>
            <a:r>
              <a:rPr lang="en-US" b="1" dirty="0"/>
              <a:t>plant nitrogen demand </a:t>
            </a:r>
            <a:r>
              <a:rPr lang="en-US" dirty="0"/>
              <a:t>should </a:t>
            </a:r>
            <a:r>
              <a:rPr lang="en-US" b="1" dirty="0">
                <a:solidFill>
                  <a:schemeClr val="accent1">
                    <a:lumMod val="75000"/>
                  </a:schemeClr>
                </a:solidFill>
              </a:rPr>
              <a:t>increase</a:t>
            </a:r>
            <a:r>
              <a:rPr lang="en-US" dirty="0"/>
              <a:t> belowground carbon investments</a:t>
            </a:r>
          </a:p>
        </p:txBody>
      </p:sp>
      <p:sp>
        <p:nvSpPr>
          <p:cNvPr id="4" name="Rectangle 3">
            <a:extLst>
              <a:ext uri="{FF2B5EF4-FFF2-40B4-BE49-F238E27FC236}">
                <a16:creationId xmlns:a16="http://schemas.microsoft.com/office/drawing/2014/main" id="{0C1549DF-68DD-C338-B7A7-CCAE6C946311}"/>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pic>
        <p:nvPicPr>
          <p:cNvPr id="41" name="Graphic 40" descr="Tree With Roots with solid fill">
            <a:extLst>
              <a:ext uri="{FF2B5EF4-FFF2-40B4-BE49-F238E27FC236}">
                <a16:creationId xmlns:a16="http://schemas.microsoft.com/office/drawing/2014/main" id="{17BF97A6-A7F7-1C36-2399-87BB366564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42" name="Straight Connector 41">
            <a:extLst>
              <a:ext uri="{FF2B5EF4-FFF2-40B4-BE49-F238E27FC236}">
                <a16:creationId xmlns:a16="http://schemas.microsoft.com/office/drawing/2014/main" id="{CF79BD8C-8C9D-AF73-4D9E-8999D1EC7BDF}"/>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BEFD9DA-A86B-33AA-CAA1-9FC462FDD996}"/>
              </a:ext>
            </a:extLst>
          </p:cNvPr>
          <p:cNvCxnSpPr>
            <a:cxnSpLocks/>
          </p:cNvCxnSpPr>
          <p:nvPr/>
        </p:nvCxnSpPr>
        <p:spPr>
          <a:xfrm>
            <a:off x="6096000" y="1950846"/>
            <a:ext cx="0" cy="1029156"/>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5F57C53-4C65-5896-ECC3-3ECEA9A8C090}"/>
              </a:ext>
            </a:extLst>
          </p:cNvPr>
          <p:cNvSpPr/>
          <p:nvPr/>
        </p:nvSpPr>
        <p:spPr>
          <a:xfrm>
            <a:off x="5799667" y="1690688"/>
            <a:ext cx="592666" cy="323321"/>
          </a:xfrm>
          <a:prstGeom prst="rec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5" name="Rectangle 44">
            <a:extLst>
              <a:ext uri="{FF2B5EF4-FFF2-40B4-BE49-F238E27FC236}">
                <a16:creationId xmlns:a16="http://schemas.microsoft.com/office/drawing/2014/main" id="{8FD9F3A7-BAC1-D647-6561-6FBBDE478104}"/>
              </a:ext>
            </a:extLst>
          </p:cNvPr>
          <p:cNvSpPr/>
          <p:nvPr/>
        </p:nvSpPr>
        <p:spPr>
          <a:xfrm>
            <a:off x="4908575"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46" name="Rectangle 45">
            <a:extLst>
              <a:ext uri="{FF2B5EF4-FFF2-40B4-BE49-F238E27FC236}">
                <a16:creationId xmlns:a16="http://schemas.microsoft.com/office/drawing/2014/main" id="{D6833F1F-453F-E37C-FEF3-678C6FB855B3}"/>
              </a:ext>
            </a:extLst>
          </p:cNvPr>
          <p:cNvSpPr/>
          <p:nvPr/>
        </p:nvSpPr>
        <p:spPr>
          <a:xfrm>
            <a:off x="8291009" y="5686431"/>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47" name="Straight Arrow Connector 46">
            <a:extLst>
              <a:ext uri="{FF2B5EF4-FFF2-40B4-BE49-F238E27FC236}">
                <a16:creationId xmlns:a16="http://schemas.microsoft.com/office/drawing/2014/main" id="{A9A18912-CCEF-08CA-97F1-426FE1B990D2}"/>
              </a:ext>
            </a:extLst>
          </p:cNvPr>
          <p:cNvCxnSpPr>
            <a:cxnSpLocks/>
            <a:stCxn id="46" idx="1"/>
          </p:cNvCxnSpPr>
          <p:nvPr/>
        </p:nvCxnSpPr>
        <p:spPr>
          <a:xfrm flipH="1" flipV="1">
            <a:off x="7063343" y="5796236"/>
            <a:ext cx="1227666" cy="74346"/>
          </a:xfrm>
          <a:prstGeom prst="straightConnector1">
            <a:avLst/>
          </a:prstGeom>
          <a:ln w="76200">
            <a:solidFill>
              <a:srgbClr val="C00000"/>
            </a:solidFill>
            <a:tailEnd type="triangle"/>
          </a:ln>
        </p:spPr>
        <p:style>
          <a:lnRef idx="2">
            <a:schemeClr val="accent2"/>
          </a:lnRef>
          <a:fillRef idx="1">
            <a:schemeClr val="lt1"/>
          </a:fillRef>
          <a:effectRef idx="0">
            <a:schemeClr val="accent2"/>
          </a:effectRef>
          <a:fontRef idx="minor">
            <a:schemeClr val="dk1"/>
          </a:fontRef>
        </p:style>
      </p:cxnSp>
      <p:cxnSp>
        <p:nvCxnSpPr>
          <p:cNvPr id="48" name="Straight Arrow Connector 47">
            <a:extLst>
              <a:ext uri="{FF2B5EF4-FFF2-40B4-BE49-F238E27FC236}">
                <a16:creationId xmlns:a16="http://schemas.microsoft.com/office/drawing/2014/main" id="{99A4FF40-7309-7D75-0CA6-8222E04FF221}"/>
              </a:ext>
            </a:extLst>
          </p:cNvPr>
          <p:cNvCxnSpPr>
            <a:cxnSpLocks/>
          </p:cNvCxnSpPr>
          <p:nvPr/>
        </p:nvCxnSpPr>
        <p:spPr>
          <a:xfrm flipH="1" flipV="1">
            <a:off x="6932109" y="4378597"/>
            <a:ext cx="1" cy="1092198"/>
          </a:xfrm>
          <a:prstGeom prst="straightConnector1">
            <a:avLst/>
          </a:prstGeom>
          <a:ln w="76200">
            <a:solidFill>
              <a:srgbClr val="C00000"/>
            </a:solidFill>
            <a:tailEnd type="triangle"/>
          </a:ln>
        </p:spPr>
        <p:style>
          <a:lnRef idx="2">
            <a:schemeClr val="accent2"/>
          </a:lnRef>
          <a:fillRef idx="1">
            <a:schemeClr val="lt1"/>
          </a:fillRef>
          <a:effectRef idx="0">
            <a:schemeClr val="accent2"/>
          </a:effectRef>
          <a:fontRef idx="minor">
            <a:schemeClr val="dk1"/>
          </a:fontRef>
        </p:style>
      </p:cxnSp>
      <p:sp>
        <p:nvSpPr>
          <p:cNvPr id="49" name="Rectangle 48">
            <a:extLst>
              <a:ext uri="{FF2B5EF4-FFF2-40B4-BE49-F238E27FC236}">
                <a16:creationId xmlns:a16="http://schemas.microsoft.com/office/drawing/2014/main" id="{176825ED-FD02-CFC5-44E9-C7BC7A5B46B2}"/>
              </a:ext>
            </a:extLst>
          </p:cNvPr>
          <p:cNvSpPr/>
          <p:nvPr/>
        </p:nvSpPr>
        <p:spPr>
          <a:xfrm>
            <a:off x="6493967" y="4787111"/>
            <a:ext cx="876283" cy="368301"/>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50" name="Straight Arrow Connector 49">
            <a:extLst>
              <a:ext uri="{FF2B5EF4-FFF2-40B4-BE49-F238E27FC236}">
                <a16:creationId xmlns:a16="http://schemas.microsoft.com/office/drawing/2014/main" id="{3DFA2CCF-55EF-2963-2E5F-BC4C6EE1605C}"/>
              </a:ext>
            </a:extLst>
          </p:cNvPr>
          <p:cNvCxnSpPr>
            <a:cxnSpLocks/>
          </p:cNvCxnSpPr>
          <p:nvPr/>
        </p:nvCxnSpPr>
        <p:spPr>
          <a:xfrm flipH="1">
            <a:off x="5359319" y="3274748"/>
            <a:ext cx="474168"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D100334-FBFA-D2C8-277D-62400887F2A0}"/>
              </a:ext>
            </a:extLst>
          </p:cNvPr>
          <p:cNvSpPr/>
          <p:nvPr/>
        </p:nvSpPr>
        <p:spPr>
          <a:xfrm>
            <a:off x="6407144" y="3661044"/>
            <a:ext cx="876283" cy="368301"/>
          </a:xfrm>
          <a:prstGeom prst="rect">
            <a:avLst/>
          </a:prstGeom>
          <a:solidFill>
            <a:schemeClr val="bg1">
              <a:alpha val="72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52" name="Straight Arrow Connector 51">
            <a:extLst>
              <a:ext uri="{FF2B5EF4-FFF2-40B4-BE49-F238E27FC236}">
                <a16:creationId xmlns:a16="http://schemas.microsoft.com/office/drawing/2014/main" id="{F288C5D5-52BB-D953-FD78-0402ECD60785}"/>
              </a:ext>
            </a:extLst>
          </p:cNvPr>
          <p:cNvCxnSpPr>
            <a:cxnSpLocks/>
          </p:cNvCxnSpPr>
          <p:nvPr/>
        </p:nvCxnSpPr>
        <p:spPr>
          <a:xfrm>
            <a:off x="6392333" y="3274748"/>
            <a:ext cx="374681" cy="34924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75C85B2-7C02-44DF-B464-207D964B577D}"/>
              </a:ext>
            </a:extLst>
          </p:cNvPr>
          <p:cNvSpPr/>
          <p:nvPr/>
        </p:nvSpPr>
        <p:spPr>
          <a:xfrm>
            <a:off x="5799667" y="2980002"/>
            <a:ext cx="592666" cy="323321"/>
          </a:xfrm>
          <a:prstGeom prst="rect">
            <a:avLst/>
          </a:prstGeom>
          <a:solidFill>
            <a:schemeClr val="bg1">
              <a:alpha val="74567"/>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cxnSp>
        <p:nvCxnSpPr>
          <p:cNvPr id="54" name="Straight Arrow Connector 53">
            <a:extLst>
              <a:ext uri="{FF2B5EF4-FFF2-40B4-BE49-F238E27FC236}">
                <a16:creationId xmlns:a16="http://schemas.microsoft.com/office/drawing/2014/main" id="{DF3BFD70-D27F-F6A1-F88F-A8ED4FD96E4B}"/>
              </a:ext>
            </a:extLst>
          </p:cNvPr>
          <p:cNvCxnSpPr>
            <a:cxnSpLocks/>
          </p:cNvCxnSpPr>
          <p:nvPr/>
        </p:nvCxnSpPr>
        <p:spPr>
          <a:xfrm>
            <a:off x="5346716" y="4029345"/>
            <a:ext cx="0" cy="2683427"/>
          </a:xfrm>
          <a:prstGeom prst="straightConnector1">
            <a:avLst/>
          </a:prstGeom>
          <a:ln w="1905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511A48E-5A87-3097-BA87-CD4F49B4EB1B}"/>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8930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EFF1576-A327-5C0F-25B1-3DB0ABD6F1BF}"/>
              </a:ext>
            </a:extLst>
          </p:cNvPr>
          <p:cNvSpPr>
            <a:spLocks noGrp="1"/>
          </p:cNvSpPr>
          <p:nvPr>
            <p:ph type="title"/>
          </p:nvPr>
        </p:nvSpPr>
        <p:spPr/>
        <p:txBody>
          <a:bodyPr/>
          <a:lstStyle/>
          <a:p>
            <a:r>
              <a:rPr lang="en-US" b="1" dirty="0"/>
              <a:t>Experiment setup</a:t>
            </a:r>
          </a:p>
        </p:txBody>
      </p:sp>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36</a:t>
            </a:fld>
            <a:endParaRPr lang="en-US"/>
          </a:p>
        </p:txBody>
      </p:sp>
      <p:pic>
        <p:nvPicPr>
          <p:cNvPr id="2" name="Picture 1">
            <a:extLst>
              <a:ext uri="{FF2B5EF4-FFF2-40B4-BE49-F238E27FC236}">
                <a16:creationId xmlns:a16="http://schemas.microsoft.com/office/drawing/2014/main" id="{A841B99E-D8F1-A798-6645-CBCAFC4794CD}"/>
              </a:ext>
            </a:extLst>
          </p:cNvPr>
          <p:cNvPicPr>
            <a:picLocks noChangeAspect="1"/>
          </p:cNvPicPr>
          <p:nvPr/>
        </p:nvPicPr>
        <p:blipFill>
          <a:blip r:embed="rId3"/>
          <a:stretch>
            <a:fillRect/>
          </a:stretch>
        </p:blipFill>
        <p:spPr>
          <a:xfrm>
            <a:off x="9364817" y="4670834"/>
            <a:ext cx="714239" cy="1178924"/>
          </a:xfrm>
          <a:prstGeom prst="rect">
            <a:avLst/>
          </a:prstGeom>
        </p:spPr>
      </p:pic>
      <p:pic>
        <p:nvPicPr>
          <p:cNvPr id="3" name="Picture 2">
            <a:extLst>
              <a:ext uri="{FF2B5EF4-FFF2-40B4-BE49-F238E27FC236}">
                <a16:creationId xmlns:a16="http://schemas.microsoft.com/office/drawing/2014/main" id="{273DF2DB-09F7-296A-BFFE-6948AE1C973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301" b="89934" l="9892" r="89973">
                        <a14:foregroundMark x1="54201" y1="9071" x2="54201" y2="9071"/>
                        <a14:foregroundMark x1="70732" y1="8850" x2="70732" y2="8850"/>
                        <a14:foregroundMark x1="54472" y1="7743" x2="54472" y2="7743"/>
                        <a14:foregroundMark x1="55149" y1="7301" x2="55149" y2="7301"/>
                      </a14:backgroundRemoval>
                    </a14:imgEffect>
                  </a14:imgLayer>
                </a14:imgProps>
              </a:ext>
            </a:extLst>
          </a:blip>
          <a:stretch>
            <a:fillRect/>
          </a:stretch>
        </p:blipFill>
        <p:spPr>
          <a:xfrm>
            <a:off x="9212507" y="3113141"/>
            <a:ext cx="1018860" cy="1248034"/>
          </a:xfrm>
          <a:prstGeom prst="rect">
            <a:avLst/>
          </a:prstGeom>
        </p:spPr>
      </p:pic>
      <p:sp>
        <p:nvSpPr>
          <p:cNvPr id="7" name="TextBox 6">
            <a:extLst>
              <a:ext uri="{FF2B5EF4-FFF2-40B4-BE49-F238E27FC236}">
                <a16:creationId xmlns:a16="http://schemas.microsoft.com/office/drawing/2014/main" id="{ABD6BD22-792B-C2F8-19A4-73C2D3D05245}"/>
              </a:ext>
            </a:extLst>
          </p:cNvPr>
          <p:cNvSpPr txBox="1"/>
          <p:nvPr/>
        </p:nvSpPr>
        <p:spPr>
          <a:xfrm>
            <a:off x="2159233" y="2084183"/>
            <a:ext cx="2381570" cy="646331"/>
          </a:xfrm>
          <a:prstGeom prst="rect">
            <a:avLst/>
          </a:prstGeom>
          <a:solidFill>
            <a:schemeClr val="accent1">
              <a:lumMod val="75000"/>
            </a:schemeClr>
          </a:solidFill>
          <a:ln w="38100">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Light availability treatments</a:t>
            </a:r>
          </a:p>
        </p:txBody>
      </p:sp>
      <p:sp>
        <p:nvSpPr>
          <p:cNvPr id="8" name="TextBox 7">
            <a:extLst>
              <a:ext uri="{FF2B5EF4-FFF2-40B4-BE49-F238E27FC236}">
                <a16:creationId xmlns:a16="http://schemas.microsoft.com/office/drawing/2014/main" id="{7AFC3BF0-198C-6F05-7373-265BBC7606DB}"/>
              </a:ext>
            </a:extLst>
          </p:cNvPr>
          <p:cNvSpPr txBox="1"/>
          <p:nvPr/>
        </p:nvSpPr>
        <p:spPr>
          <a:xfrm>
            <a:off x="4811383" y="2084182"/>
            <a:ext cx="2666473" cy="646331"/>
          </a:xfrm>
          <a:prstGeom prst="rect">
            <a:avLst/>
          </a:prstGeom>
          <a:solidFill>
            <a:schemeClr val="accent1">
              <a:lumMod val="75000"/>
            </a:schemeClr>
          </a:solidFill>
          <a:ln w="38100">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9" name="TextBox 8">
            <a:extLst>
              <a:ext uri="{FF2B5EF4-FFF2-40B4-BE49-F238E27FC236}">
                <a16:creationId xmlns:a16="http://schemas.microsoft.com/office/drawing/2014/main" id="{4905CC7C-5722-AB9E-A41F-292B9187146E}"/>
              </a:ext>
            </a:extLst>
          </p:cNvPr>
          <p:cNvSpPr txBox="1"/>
          <p:nvPr/>
        </p:nvSpPr>
        <p:spPr>
          <a:xfrm>
            <a:off x="7721608" y="2225489"/>
            <a:ext cx="2381572" cy="369332"/>
          </a:xfrm>
          <a:prstGeom prst="rect">
            <a:avLst/>
          </a:prstGeom>
          <a:solidFill>
            <a:schemeClr val="accent1">
              <a:lumMod val="75000"/>
            </a:schemeClr>
          </a:solidFill>
          <a:ln w="38100">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Species</a:t>
            </a:r>
          </a:p>
        </p:txBody>
      </p:sp>
      <p:sp>
        <p:nvSpPr>
          <p:cNvPr id="13" name="TextBox 12">
            <a:extLst>
              <a:ext uri="{FF2B5EF4-FFF2-40B4-BE49-F238E27FC236}">
                <a16:creationId xmlns:a16="http://schemas.microsoft.com/office/drawing/2014/main" id="{4D72197B-D943-E741-0860-A5B171AE48A5}"/>
              </a:ext>
            </a:extLst>
          </p:cNvPr>
          <p:cNvSpPr txBox="1"/>
          <p:nvPr/>
        </p:nvSpPr>
        <p:spPr>
          <a:xfrm>
            <a:off x="2159233" y="3100305"/>
            <a:ext cx="2381572" cy="369332"/>
          </a:xfrm>
          <a:prstGeom prst="rect">
            <a:avLst/>
          </a:prstGeom>
          <a:noFill/>
          <a:ln w="38100">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0% shade cover</a:t>
            </a:r>
          </a:p>
        </p:txBody>
      </p:sp>
      <p:sp>
        <p:nvSpPr>
          <p:cNvPr id="14" name="TextBox 13">
            <a:extLst>
              <a:ext uri="{FF2B5EF4-FFF2-40B4-BE49-F238E27FC236}">
                <a16:creationId xmlns:a16="http://schemas.microsoft.com/office/drawing/2014/main" id="{2476CB58-84F1-DE8F-0747-5966848BD2EB}"/>
              </a:ext>
            </a:extLst>
          </p:cNvPr>
          <p:cNvSpPr txBox="1"/>
          <p:nvPr/>
        </p:nvSpPr>
        <p:spPr>
          <a:xfrm>
            <a:off x="2159233" y="4670891"/>
            <a:ext cx="2381572" cy="369332"/>
          </a:xfrm>
          <a:prstGeom prst="rect">
            <a:avLst/>
          </a:prstGeom>
          <a:noFill/>
          <a:ln w="38100">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shade cover</a:t>
            </a:r>
          </a:p>
        </p:txBody>
      </p:sp>
      <p:sp>
        <p:nvSpPr>
          <p:cNvPr id="15" name="TextBox 14">
            <a:extLst>
              <a:ext uri="{FF2B5EF4-FFF2-40B4-BE49-F238E27FC236}">
                <a16:creationId xmlns:a16="http://schemas.microsoft.com/office/drawing/2014/main" id="{2D8580D0-6CA8-0809-302A-FCA19407D8F8}"/>
              </a:ext>
            </a:extLst>
          </p:cNvPr>
          <p:cNvSpPr txBox="1"/>
          <p:nvPr/>
        </p:nvSpPr>
        <p:spPr>
          <a:xfrm>
            <a:off x="2159232" y="5456184"/>
            <a:ext cx="2381571" cy="369332"/>
          </a:xfrm>
          <a:prstGeom prst="rect">
            <a:avLst/>
          </a:prstGeom>
          <a:noFill/>
          <a:ln w="38100">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80% shade cover</a:t>
            </a:r>
          </a:p>
        </p:txBody>
      </p:sp>
      <p:sp>
        <p:nvSpPr>
          <p:cNvPr id="16" name="TextBox 15">
            <a:extLst>
              <a:ext uri="{FF2B5EF4-FFF2-40B4-BE49-F238E27FC236}">
                <a16:creationId xmlns:a16="http://schemas.microsoft.com/office/drawing/2014/main" id="{D99AEE5C-EAC3-25DE-A906-F346638D08AC}"/>
              </a:ext>
            </a:extLst>
          </p:cNvPr>
          <p:cNvSpPr txBox="1"/>
          <p:nvPr/>
        </p:nvSpPr>
        <p:spPr>
          <a:xfrm>
            <a:off x="2159233" y="3885598"/>
            <a:ext cx="2381572" cy="369332"/>
          </a:xfrm>
          <a:prstGeom prst="rect">
            <a:avLst/>
          </a:prstGeom>
          <a:solidFill>
            <a:schemeClr val="bg1"/>
          </a:solidFill>
          <a:ln w="38100">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30% shade cover</a:t>
            </a:r>
          </a:p>
        </p:txBody>
      </p:sp>
      <p:sp>
        <p:nvSpPr>
          <p:cNvPr id="17" name="TextBox 16">
            <a:extLst>
              <a:ext uri="{FF2B5EF4-FFF2-40B4-BE49-F238E27FC236}">
                <a16:creationId xmlns:a16="http://schemas.microsoft.com/office/drawing/2014/main" id="{40CF74D1-EC60-E155-D410-1984623C8B97}"/>
              </a:ext>
            </a:extLst>
          </p:cNvPr>
          <p:cNvSpPr txBox="1"/>
          <p:nvPr/>
        </p:nvSpPr>
        <p:spPr>
          <a:xfrm>
            <a:off x="4838207" y="3095872"/>
            <a:ext cx="2612823" cy="369332"/>
          </a:xfrm>
          <a:prstGeom prst="rect">
            <a:avLst/>
          </a:prstGeom>
          <a:solidFill>
            <a:schemeClr val="accent4">
              <a:lumMod val="75000"/>
            </a:schemeClr>
          </a:solidFill>
          <a:ln w="38100">
            <a:solidFill>
              <a:schemeClr val="tx1"/>
            </a:solidFill>
          </a:ln>
        </p:spPr>
        <p:txBody>
          <a:bodyPr wrap="square" rtlCol="0">
            <a:spAutoFit/>
          </a:bodyPr>
          <a:lstStyle/>
          <a:p>
            <a:pPr algn="ctr"/>
            <a:r>
              <a:rPr lang="en-US" dirty="0"/>
              <a:t>0 ppm N</a:t>
            </a:r>
          </a:p>
        </p:txBody>
      </p:sp>
      <p:sp>
        <p:nvSpPr>
          <p:cNvPr id="18" name="TextBox 17">
            <a:extLst>
              <a:ext uri="{FF2B5EF4-FFF2-40B4-BE49-F238E27FC236}">
                <a16:creationId xmlns:a16="http://schemas.microsoft.com/office/drawing/2014/main" id="{1BC3116F-CC39-B541-4D78-16D5E4ABE062}"/>
              </a:ext>
            </a:extLst>
          </p:cNvPr>
          <p:cNvSpPr txBox="1"/>
          <p:nvPr/>
        </p:nvSpPr>
        <p:spPr>
          <a:xfrm>
            <a:off x="4838207" y="3884615"/>
            <a:ext cx="2612823" cy="369332"/>
          </a:xfrm>
          <a:prstGeom prst="rect">
            <a:avLst/>
          </a:prstGeom>
          <a:solidFill>
            <a:schemeClr val="accent4">
              <a:lumMod val="40000"/>
              <a:lumOff val="60000"/>
            </a:schemeClr>
          </a:solidFill>
          <a:ln w="38100">
            <a:solidFill>
              <a:schemeClr val="tx1"/>
            </a:solidFill>
          </a:ln>
        </p:spPr>
        <p:txBody>
          <a:bodyPr wrap="square" rtlCol="0">
            <a:spAutoFit/>
          </a:bodyPr>
          <a:lstStyle/>
          <a:p>
            <a:pPr algn="ctr"/>
            <a:r>
              <a:rPr lang="en-US" dirty="0"/>
              <a:t>70 ppm N</a:t>
            </a:r>
          </a:p>
        </p:txBody>
      </p:sp>
      <p:sp>
        <p:nvSpPr>
          <p:cNvPr id="19" name="TextBox 18">
            <a:extLst>
              <a:ext uri="{FF2B5EF4-FFF2-40B4-BE49-F238E27FC236}">
                <a16:creationId xmlns:a16="http://schemas.microsoft.com/office/drawing/2014/main" id="{8956C91C-6F48-EAB6-7057-E05BBD505C25}"/>
              </a:ext>
            </a:extLst>
          </p:cNvPr>
          <p:cNvSpPr txBox="1"/>
          <p:nvPr/>
        </p:nvSpPr>
        <p:spPr>
          <a:xfrm>
            <a:off x="4811383" y="4670891"/>
            <a:ext cx="2612823" cy="369332"/>
          </a:xfrm>
          <a:prstGeom prst="rect">
            <a:avLst/>
          </a:prstGeom>
          <a:solidFill>
            <a:schemeClr val="accent6">
              <a:lumMod val="40000"/>
              <a:lumOff val="60000"/>
            </a:schemeClr>
          </a:solidFill>
          <a:ln w="38100">
            <a:solidFill>
              <a:schemeClr val="tx1"/>
            </a:solidFill>
          </a:ln>
        </p:spPr>
        <p:txBody>
          <a:bodyPr wrap="square" rtlCol="0">
            <a:spAutoFit/>
          </a:bodyPr>
          <a:lstStyle/>
          <a:p>
            <a:pPr algn="ctr"/>
            <a:r>
              <a:rPr lang="en-US" dirty="0"/>
              <a:t>210 ppm N</a:t>
            </a:r>
          </a:p>
        </p:txBody>
      </p:sp>
      <p:sp>
        <p:nvSpPr>
          <p:cNvPr id="20" name="TextBox 19">
            <a:extLst>
              <a:ext uri="{FF2B5EF4-FFF2-40B4-BE49-F238E27FC236}">
                <a16:creationId xmlns:a16="http://schemas.microsoft.com/office/drawing/2014/main" id="{82917487-D381-3615-30BA-192A98FCE6D6}"/>
              </a:ext>
            </a:extLst>
          </p:cNvPr>
          <p:cNvSpPr txBox="1"/>
          <p:nvPr/>
        </p:nvSpPr>
        <p:spPr>
          <a:xfrm>
            <a:off x="4811382" y="5456184"/>
            <a:ext cx="2612823" cy="369332"/>
          </a:xfrm>
          <a:prstGeom prst="rect">
            <a:avLst/>
          </a:prstGeom>
          <a:solidFill>
            <a:schemeClr val="accent6">
              <a:lumMod val="50000"/>
            </a:schemeClr>
          </a:solidFill>
          <a:ln w="38100">
            <a:solidFill>
              <a:schemeClr val="tx1"/>
            </a:solidFill>
          </a:ln>
        </p:spPr>
        <p:txBody>
          <a:bodyPr wrap="square" rtlCol="0">
            <a:spAutoFit/>
          </a:bodyPr>
          <a:lstStyle/>
          <a:p>
            <a:pPr algn="ctr"/>
            <a:r>
              <a:rPr lang="en-US" dirty="0">
                <a:solidFill>
                  <a:schemeClr val="bg1"/>
                </a:solidFill>
              </a:rPr>
              <a:t>630 ppm N</a:t>
            </a:r>
          </a:p>
        </p:txBody>
      </p:sp>
      <p:sp>
        <p:nvSpPr>
          <p:cNvPr id="21" name="TextBox 20">
            <a:extLst>
              <a:ext uri="{FF2B5EF4-FFF2-40B4-BE49-F238E27FC236}">
                <a16:creationId xmlns:a16="http://schemas.microsoft.com/office/drawing/2014/main" id="{2BA9F1B5-D935-E687-B735-9A9B947DBF17}"/>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8387166F-94C6-8E2E-3E16-4DC989952476}"/>
              </a:ext>
            </a:extLst>
          </p:cNvPr>
          <p:cNvSpPr/>
          <p:nvPr/>
        </p:nvSpPr>
        <p:spPr>
          <a:xfrm>
            <a:off x="7748432" y="3095872"/>
            <a:ext cx="2408184" cy="11580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D072075-6BF3-2456-EED6-8CD89457D72D}"/>
              </a:ext>
            </a:extLst>
          </p:cNvPr>
          <p:cNvSpPr txBox="1"/>
          <p:nvPr/>
        </p:nvSpPr>
        <p:spPr>
          <a:xfrm>
            <a:off x="7852234" y="3305148"/>
            <a:ext cx="1200008" cy="646331"/>
          </a:xfrm>
          <a:prstGeom prst="rect">
            <a:avLst/>
          </a:prstGeom>
          <a:noFill/>
        </p:spPr>
        <p:txBody>
          <a:bodyPr wrap="none" rtlCol="0">
            <a:spAutoFit/>
          </a:bodyPr>
          <a:lstStyle/>
          <a:p>
            <a:r>
              <a:rPr lang="en-US" i="1" dirty="0"/>
              <a:t>Gossypium</a:t>
            </a:r>
          </a:p>
          <a:p>
            <a:r>
              <a:rPr lang="en-US" i="1" dirty="0"/>
              <a:t>hirsutum</a:t>
            </a:r>
          </a:p>
        </p:txBody>
      </p:sp>
      <p:sp>
        <p:nvSpPr>
          <p:cNvPr id="24" name="Rectangle 23">
            <a:extLst>
              <a:ext uri="{FF2B5EF4-FFF2-40B4-BE49-F238E27FC236}">
                <a16:creationId xmlns:a16="http://schemas.microsoft.com/office/drawing/2014/main" id="{A8FB41F2-A9A3-9383-183E-8ADCD106AFC7}"/>
              </a:ext>
            </a:extLst>
          </p:cNvPr>
          <p:cNvSpPr/>
          <p:nvPr/>
        </p:nvSpPr>
        <p:spPr>
          <a:xfrm>
            <a:off x="7716767" y="4670891"/>
            <a:ext cx="2408184" cy="115807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D7EB00D-923D-E4D0-A92D-F1AC0D8E061B}"/>
              </a:ext>
            </a:extLst>
          </p:cNvPr>
          <p:cNvSpPr txBox="1"/>
          <p:nvPr/>
        </p:nvSpPr>
        <p:spPr>
          <a:xfrm>
            <a:off x="7940788" y="4871999"/>
            <a:ext cx="864339" cy="646331"/>
          </a:xfrm>
          <a:prstGeom prst="rect">
            <a:avLst/>
          </a:prstGeom>
          <a:noFill/>
        </p:spPr>
        <p:txBody>
          <a:bodyPr wrap="none" rtlCol="0">
            <a:spAutoFit/>
          </a:bodyPr>
          <a:lstStyle/>
          <a:p>
            <a:r>
              <a:rPr lang="en-US" i="1" dirty="0"/>
              <a:t>Glycine</a:t>
            </a:r>
          </a:p>
          <a:p>
            <a:r>
              <a:rPr lang="en-US" i="1" dirty="0"/>
              <a:t>max</a:t>
            </a:r>
          </a:p>
        </p:txBody>
      </p:sp>
      <p:sp>
        <p:nvSpPr>
          <p:cNvPr id="26" name="Rectangle 25">
            <a:extLst>
              <a:ext uri="{FF2B5EF4-FFF2-40B4-BE49-F238E27FC236}">
                <a16:creationId xmlns:a16="http://schemas.microsoft.com/office/drawing/2014/main" id="{BD50F747-F7E5-0B6C-3782-B7C951118B0A}"/>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pic>
        <p:nvPicPr>
          <p:cNvPr id="28" name="Picture 27">
            <a:extLst>
              <a:ext uri="{FF2B5EF4-FFF2-40B4-BE49-F238E27FC236}">
                <a16:creationId xmlns:a16="http://schemas.microsoft.com/office/drawing/2014/main" id="{560EAF92-5972-1E2E-1F34-072A5F3E6953}"/>
              </a:ext>
            </a:extLst>
          </p:cNvPr>
          <p:cNvPicPr>
            <a:picLocks noChangeAspect="1"/>
          </p:cNvPicPr>
          <p:nvPr/>
        </p:nvPicPr>
        <p:blipFill>
          <a:blip r:embed="rId6"/>
          <a:stretch>
            <a:fillRect/>
          </a:stretch>
        </p:blipFill>
        <p:spPr>
          <a:xfrm>
            <a:off x="10918556" y="-6077"/>
            <a:ext cx="1273937" cy="1599498"/>
          </a:xfrm>
          <a:prstGeom prst="rect">
            <a:avLst/>
          </a:prstGeom>
        </p:spPr>
      </p:pic>
      <p:sp>
        <p:nvSpPr>
          <p:cNvPr id="29" name="TextBox 28">
            <a:extLst>
              <a:ext uri="{FF2B5EF4-FFF2-40B4-BE49-F238E27FC236}">
                <a16:creationId xmlns:a16="http://schemas.microsoft.com/office/drawing/2014/main" id="{C380FBAD-F3CD-8C42-F10C-E4D50EEA2C22}"/>
              </a:ext>
            </a:extLst>
          </p:cNvPr>
          <p:cNvSpPr txBox="1"/>
          <p:nvPr/>
        </p:nvSpPr>
        <p:spPr>
          <a:xfrm>
            <a:off x="10872062" y="1267263"/>
            <a:ext cx="1381532" cy="369332"/>
          </a:xfrm>
          <a:prstGeom prst="rect">
            <a:avLst/>
          </a:prstGeom>
          <a:noFill/>
        </p:spPr>
        <p:txBody>
          <a:bodyPr wrap="none" rtlCol="0">
            <a:spAutoFit/>
          </a:bodyPr>
          <a:lstStyle/>
          <a:p>
            <a:r>
              <a:rPr lang="en-US" dirty="0" err="1">
                <a:solidFill>
                  <a:schemeClr val="bg1"/>
                </a:solidFill>
                <a:latin typeface="Arial" panose="020B0604020202020204" pitchFamily="34" charset="0"/>
                <a:cs typeface="Arial" panose="020B0604020202020204" pitchFamily="34" charset="0"/>
              </a:rPr>
              <a:t>Lizz</a:t>
            </a:r>
            <a:r>
              <a:rPr lang="en-US" dirty="0">
                <a:solidFill>
                  <a:schemeClr val="bg1"/>
                </a:solidFill>
                <a:latin typeface="Arial" panose="020B0604020202020204" pitchFamily="34" charset="0"/>
                <a:cs typeface="Arial" panose="020B0604020202020204" pitchFamily="34" charset="0"/>
              </a:rPr>
              <a:t> Waring</a:t>
            </a:r>
          </a:p>
        </p:txBody>
      </p:sp>
    </p:spTree>
    <p:extLst>
      <p:ext uri="{BB962C8B-B14F-4D97-AF65-F5344CB8AC3E}">
        <p14:creationId xmlns:p14="http://schemas.microsoft.com/office/powerpoint/2010/main" val="1789477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400F215-9AF1-444D-BD0B-53F63506D484}"/>
              </a:ext>
            </a:extLst>
          </p:cNvPr>
          <p:cNvGrpSpPr/>
          <p:nvPr/>
        </p:nvGrpSpPr>
        <p:grpSpPr>
          <a:xfrm>
            <a:off x="1205012" y="2706032"/>
            <a:ext cx="10059541" cy="1418120"/>
            <a:chOff x="330201" y="2879405"/>
            <a:chExt cx="10059541" cy="1418120"/>
          </a:xfrm>
        </p:grpSpPr>
        <p:sp>
          <p:nvSpPr>
            <p:cNvPr id="12" name="TextBox 11">
              <a:extLst>
                <a:ext uri="{FF2B5EF4-FFF2-40B4-BE49-F238E27FC236}">
                  <a16:creationId xmlns:a16="http://schemas.microsoft.com/office/drawing/2014/main" id="{FCF0CCC6-FE4F-EA49-9339-289CC40F4BF5}"/>
                </a:ext>
              </a:extLst>
            </p:cNvPr>
            <p:cNvSpPr txBox="1"/>
            <p:nvPr/>
          </p:nvSpPr>
          <p:spPr>
            <a:xfrm>
              <a:off x="330201" y="3105833"/>
              <a:ext cx="3369734"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Carbon cost to acquire nitrogen</a:t>
              </a:r>
            </a:p>
          </p:txBody>
        </p:sp>
        <p:sp>
          <p:nvSpPr>
            <p:cNvPr id="13" name="TextBox 12">
              <a:extLst>
                <a:ext uri="{FF2B5EF4-FFF2-40B4-BE49-F238E27FC236}">
                  <a16:creationId xmlns:a16="http://schemas.microsoft.com/office/drawing/2014/main" id="{856E19BB-7E95-6A48-8C4B-F04CCAAE3882}"/>
                </a:ext>
              </a:extLst>
            </p:cNvPr>
            <p:cNvSpPr txBox="1"/>
            <p:nvPr/>
          </p:nvSpPr>
          <p:spPr>
            <a:xfrm>
              <a:off x="4030071" y="3352054"/>
              <a:ext cx="425116"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DB69C0B6-7566-904F-95D8-84CEDA7E8C0B}"/>
                </a:ext>
              </a:extLst>
            </p:cNvPr>
            <p:cNvSpPr txBox="1"/>
            <p:nvPr/>
          </p:nvSpPr>
          <p:spPr>
            <a:xfrm>
              <a:off x="5559572" y="2879405"/>
              <a:ext cx="4055919" cy="584775"/>
            </a:xfrm>
            <a:prstGeom prst="rect">
              <a:avLst/>
            </a:prstGeom>
            <a:noFill/>
          </p:spPr>
          <p:txBody>
            <a:bodyPr wrap="none" rtlCol="0">
              <a:spAutoFit/>
            </a:bodyPr>
            <a:lstStyle/>
            <a:p>
              <a:r>
                <a:rPr lang="en-US" sz="3200" dirty="0">
                  <a:solidFill>
                    <a:schemeClr val="accent1">
                      <a:lumMod val="75000"/>
                    </a:schemeClr>
                  </a:solidFill>
                  <a:latin typeface="Arial" panose="020B0604020202020204" pitchFamily="34" charset="0"/>
                  <a:cs typeface="Arial" panose="020B0604020202020204" pitchFamily="34" charset="0"/>
                </a:rPr>
                <a:t>Root carbon biomass</a:t>
              </a:r>
            </a:p>
          </p:txBody>
        </p:sp>
        <p:sp>
          <p:nvSpPr>
            <p:cNvPr id="15" name="TextBox 14">
              <a:extLst>
                <a:ext uri="{FF2B5EF4-FFF2-40B4-BE49-F238E27FC236}">
                  <a16:creationId xmlns:a16="http://schemas.microsoft.com/office/drawing/2014/main" id="{85B4E2F5-4280-5843-85D1-DB59880306F5}"/>
                </a:ext>
              </a:extLst>
            </p:cNvPr>
            <p:cNvSpPr txBox="1"/>
            <p:nvPr/>
          </p:nvSpPr>
          <p:spPr>
            <a:xfrm>
              <a:off x="4785323" y="3712750"/>
              <a:ext cx="5604419" cy="584775"/>
            </a:xfrm>
            <a:prstGeom prst="rect">
              <a:avLst/>
            </a:prstGeom>
            <a:noFill/>
          </p:spPr>
          <p:txBody>
            <a:bodyPr wrap="none" rtlCol="0">
              <a:spAutoFit/>
            </a:bodyPr>
            <a:lstStyle/>
            <a:p>
              <a:r>
                <a:rPr lang="en-US" sz="3200" dirty="0">
                  <a:solidFill>
                    <a:srgbClr val="C00000"/>
                  </a:solidFill>
                  <a:latin typeface="Arial" panose="020B0604020202020204" pitchFamily="34" charset="0"/>
                  <a:cs typeface="Arial" panose="020B0604020202020204" pitchFamily="34" charset="0"/>
                </a:rPr>
                <a:t>Whole plant nitrogen biomass</a:t>
              </a:r>
            </a:p>
          </p:txBody>
        </p:sp>
        <p:cxnSp>
          <p:nvCxnSpPr>
            <p:cNvPr id="17" name="Straight Connector 16">
              <a:extLst>
                <a:ext uri="{FF2B5EF4-FFF2-40B4-BE49-F238E27FC236}">
                  <a16:creationId xmlns:a16="http://schemas.microsoft.com/office/drawing/2014/main" id="{32EF41E3-76E8-E64D-98E8-278EBF729575}"/>
                </a:ext>
              </a:extLst>
            </p:cNvPr>
            <p:cNvCxnSpPr>
              <a:cxnSpLocks/>
            </p:cNvCxnSpPr>
            <p:nvPr/>
          </p:nvCxnSpPr>
          <p:spPr>
            <a:xfrm flipH="1">
              <a:off x="4785323" y="3608488"/>
              <a:ext cx="560441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12C650-ACE8-09A0-58D0-ACB3ACF68506}"/>
              </a:ext>
            </a:extLst>
          </p:cNvPr>
          <p:cNvSpPr>
            <a:spLocks noGrp="1"/>
          </p:cNvSpPr>
          <p:nvPr>
            <p:ph type="title"/>
          </p:nvPr>
        </p:nvSpPr>
        <p:spPr>
          <a:xfrm>
            <a:off x="838200" y="365125"/>
            <a:ext cx="10515600" cy="1325563"/>
          </a:xfrm>
        </p:spPr>
        <p:txBody>
          <a:bodyPr/>
          <a:lstStyle/>
          <a:p>
            <a:r>
              <a:rPr lang="en-US" b="1" dirty="0"/>
              <a:t>Measurements</a:t>
            </a:r>
          </a:p>
        </p:txBody>
      </p:sp>
      <p:sp>
        <p:nvSpPr>
          <p:cNvPr id="11" name="Slide Number Placeholder 10">
            <a:extLst>
              <a:ext uri="{FF2B5EF4-FFF2-40B4-BE49-F238E27FC236}">
                <a16:creationId xmlns:a16="http://schemas.microsoft.com/office/drawing/2014/main" id="{77A42185-2E01-17AE-FF4C-B6C87F6356F7}"/>
              </a:ext>
            </a:extLst>
          </p:cNvPr>
          <p:cNvSpPr>
            <a:spLocks noGrp="1"/>
          </p:cNvSpPr>
          <p:nvPr>
            <p:ph type="sldNum" sz="quarter" idx="12"/>
          </p:nvPr>
        </p:nvSpPr>
        <p:spPr/>
        <p:txBody>
          <a:bodyPr/>
          <a:lstStyle/>
          <a:p>
            <a:fld id="{10B35473-280C-E043-9392-7E81C67433BF}" type="slidenum">
              <a:rPr lang="en-US" smtClean="0"/>
              <a:t>37</a:t>
            </a:fld>
            <a:endParaRPr lang="en-US"/>
          </a:p>
        </p:txBody>
      </p:sp>
      <p:sp>
        <p:nvSpPr>
          <p:cNvPr id="16" name="TextBox 15">
            <a:extLst>
              <a:ext uri="{FF2B5EF4-FFF2-40B4-BE49-F238E27FC236}">
                <a16:creationId xmlns:a16="http://schemas.microsoft.com/office/drawing/2014/main" id="{691526B2-1175-8E96-A94F-C96632D91233}"/>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205E121-51F3-9562-0687-1A1583531A1F}"/>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4178068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Light availability</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max</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hirsutum</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4" name="Title 13">
            <a:extLst>
              <a:ext uri="{FF2B5EF4-FFF2-40B4-BE49-F238E27FC236}">
                <a16:creationId xmlns:a16="http://schemas.microsoft.com/office/drawing/2014/main" id="{00974096-3E72-F847-ABBB-F44A1D7FB549}"/>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Hypotheses</a:t>
            </a:r>
          </a:p>
        </p:txBody>
      </p:sp>
      <p:sp>
        <p:nvSpPr>
          <p:cNvPr id="15" name="Rectangle 14">
            <a:extLst>
              <a:ext uri="{FF2B5EF4-FFF2-40B4-BE49-F238E27FC236}">
                <a16:creationId xmlns:a16="http://schemas.microsoft.com/office/drawing/2014/main" id="{C4E0F29E-0379-9347-8AD5-700867735A14}"/>
              </a:ext>
            </a:extLst>
          </p:cNvPr>
          <p:cNvSpPr/>
          <p:nvPr/>
        </p:nvSpPr>
        <p:spPr>
          <a:xfrm>
            <a:off x="10469033" y="136525"/>
            <a:ext cx="1617133" cy="422275"/>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effect</a:t>
            </a:r>
          </a:p>
        </p:txBody>
      </p:sp>
      <p:sp>
        <p:nvSpPr>
          <p:cNvPr id="17" name="Rectangle 16">
            <a:extLst>
              <a:ext uri="{FF2B5EF4-FFF2-40B4-BE49-F238E27FC236}">
                <a16:creationId xmlns:a16="http://schemas.microsoft.com/office/drawing/2014/main" id="{0F8FCD68-2F67-824C-BDF4-6730AEC7606B}"/>
              </a:ext>
            </a:extLst>
          </p:cNvPr>
          <p:cNvSpPr/>
          <p:nvPr/>
        </p:nvSpPr>
        <p:spPr>
          <a:xfrm>
            <a:off x="10469032" y="670719"/>
            <a:ext cx="1617133" cy="422275"/>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effect</a:t>
            </a:r>
          </a:p>
        </p:txBody>
      </p:sp>
      <p:sp>
        <p:nvSpPr>
          <p:cNvPr id="3" name="Slide Number Placeholder 2">
            <a:extLst>
              <a:ext uri="{FF2B5EF4-FFF2-40B4-BE49-F238E27FC236}">
                <a16:creationId xmlns:a16="http://schemas.microsoft.com/office/drawing/2014/main" id="{81C81515-C771-7931-1BB1-B9A5A02954A8}"/>
              </a:ext>
            </a:extLst>
          </p:cNvPr>
          <p:cNvSpPr>
            <a:spLocks noGrp="1"/>
          </p:cNvSpPr>
          <p:nvPr>
            <p:ph type="sldNum" sz="quarter" idx="12"/>
          </p:nvPr>
        </p:nvSpPr>
        <p:spPr/>
        <p:txBody>
          <a:bodyPr/>
          <a:lstStyle/>
          <a:p>
            <a:fld id="{10B35473-280C-E043-9392-7E81C67433BF}" type="slidenum">
              <a:rPr lang="en-US" smtClean="0"/>
              <a:t>38</a:t>
            </a:fld>
            <a:endParaRPr lang="en-US"/>
          </a:p>
        </p:txBody>
      </p:sp>
      <p:sp>
        <p:nvSpPr>
          <p:cNvPr id="7" name="TextBox 6">
            <a:extLst>
              <a:ext uri="{FF2B5EF4-FFF2-40B4-BE49-F238E27FC236}">
                <a16:creationId xmlns:a16="http://schemas.microsoft.com/office/drawing/2014/main" id="{39670188-8958-A1B8-CF91-E4FBE20E3556}"/>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E4B0485-686C-FD8B-1270-F4CE2D54EFFC}"/>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220105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Light availability</a:t>
            </a:r>
          </a:p>
        </p:txBody>
      </p:sp>
      <p:sp>
        <p:nvSpPr>
          <p:cNvPr id="5" name="Rectangle 4">
            <a:extLst>
              <a:ext uri="{FF2B5EF4-FFF2-40B4-BE49-F238E27FC236}">
                <a16:creationId xmlns:a16="http://schemas.microsoft.com/office/drawing/2014/main" id="{46A7F78D-62E1-FD4D-BC0D-A1975AA5A9E0}"/>
              </a:ext>
            </a:extLst>
          </p:cNvPr>
          <p:cNvSpPr/>
          <p:nvPr/>
        </p:nvSpPr>
        <p:spPr>
          <a:xfrm>
            <a:off x="4914900" y="4235981"/>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Nitrogen fertilization</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2C0153B-C270-9849-8F6B-AD3EB304C926}"/>
              </a:ext>
            </a:extLst>
          </p:cNvPr>
          <p:cNvSpPr/>
          <p:nvPr/>
        </p:nvSpPr>
        <p:spPr>
          <a:xfrm>
            <a:off x="7545916" y="4418014"/>
            <a:ext cx="1388534" cy="643466"/>
          </a:xfrm>
          <a:prstGeom prst="rightArrow">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max</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hirsutum</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4" name="Title 13">
            <a:extLst>
              <a:ext uri="{FF2B5EF4-FFF2-40B4-BE49-F238E27FC236}">
                <a16:creationId xmlns:a16="http://schemas.microsoft.com/office/drawing/2014/main" id="{00974096-3E72-F847-ABBB-F44A1D7FB549}"/>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Hypotheses</a:t>
            </a:r>
          </a:p>
        </p:txBody>
      </p:sp>
      <p:sp>
        <p:nvSpPr>
          <p:cNvPr id="3" name="Slide Number Placeholder 2">
            <a:extLst>
              <a:ext uri="{FF2B5EF4-FFF2-40B4-BE49-F238E27FC236}">
                <a16:creationId xmlns:a16="http://schemas.microsoft.com/office/drawing/2014/main" id="{81C81515-C771-7931-1BB1-B9A5A02954A8}"/>
              </a:ext>
            </a:extLst>
          </p:cNvPr>
          <p:cNvSpPr>
            <a:spLocks noGrp="1"/>
          </p:cNvSpPr>
          <p:nvPr>
            <p:ph type="sldNum" sz="quarter" idx="12"/>
          </p:nvPr>
        </p:nvSpPr>
        <p:spPr/>
        <p:txBody>
          <a:bodyPr/>
          <a:lstStyle/>
          <a:p>
            <a:fld id="{10B35473-280C-E043-9392-7E81C67433BF}" type="slidenum">
              <a:rPr lang="en-US" smtClean="0"/>
              <a:t>39</a:t>
            </a:fld>
            <a:endParaRPr lang="en-US"/>
          </a:p>
        </p:txBody>
      </p:sp>
      <p:sp>
        <p:nvSpPr>
          <p:cNvPr id="6" name="Right Arrow 5">
            <a:extLst>
              <a:ext uri="{FF2B5EF4-FFF2-40B4-BE49-F238E27FC236}">
                <a16:creationId xmlns:a16="http://schemas.microsoft.com/office/drawing/2014/main" id="{B4C02193-FB13-1568-D800-6F07B4F22128}"/>
              </a:ext>
            </a:extLst>
          </p:cNvPr>
          <p:cNvSpPr/>
          <p:nvPr/>
        </p:nvSpPr>
        <p:spPr>
          <a:xfrm rot="10800000">
            <a:off x="3257550" y="4418014"/>
            <a:ext cx="1388534" cy="643466"/>
          </a:xfrm>
          <a:prstGeom prst="rightArrow">
            <a:avLst/>
          </a:prstGeom>
          <a:solidFill>
            <a:srgbClr val="C00000">
              <a:alpha val="34795"/>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TextBox 6">
            <a:extLst>
              <a:ext uri="{FF2B5EF4-FFF2-40B4-BE49-F238E27FC236}">
                <a16:creationId xmlns:a16="http://schemas.microsoft.com/office/drawing/2014/main" id="{0275F988-1F0C-B9DC-DE46-CE1E9E7D0B86}"/>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F6B09EC4-8635-238E-E363-EACC739E0F42}"/>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18" name="Rectangle 17">
            <a:extLst>
              <a:ext uri="{FF2B5EF4-FFF2-40B4-BE49-F238E27FC236}">
                <a16:creationId xmlns:a16="http://schemas.microsoft.com/office/drawing/2014/main" id="{89A570F5-188C-EC5E-7CA6-ADF30F375EEF}"/>
              </a:ext>
            </a:extLst>
          </p:cNvPr>
          <p:cNvSpPr/>
          <p:nvPr/>
        </p:nvSpPr>
        <p:spPr>
          <a:xfrm>
            <a:off x="10469033" y="136525"/>
            <a:ext cx="1617133" cy="422275"/>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effect</a:t>
            </a:r>
          </a:p>
        </p:txBody>
      </p:sp>
      <p:sp>
        <p:nvSpPr>
          <p:cNvPr id="19" name="Rectangle 18">
            <a:extLst>
              <a:ext uri="{FF2B5EF4-FFF2-40B4-BE49-F238E27FC236}">
                <a16:creationId xmlns:a16="http://schemas.microsoft.com/office/drawing/2014/main" id="{57F479DD-F5C4-A2A9-9F11-594D5EECF8D5}"/>
              </a:ext>
            </a:extLst>
          </p:cNvPr>
          <p:cNvSpPr/>
          <p:nvPr/>
        </p:nvSpPr>
        <p:spPr>
          <a:xfrm>
            <a:off x="10469032" y="670719"/>
            <a:ext cx="1617133" cy="422275"/>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effect</a:t>
            </a:r>
          </a:p>
        </p:txBody>
      </p:sp>
    </p:spTree>
    <p:extLst>
      <p:ext uri="{BB962C8B-B14F-4D97-AF65-F5344CB8AC3E}">
        <p14:creationId xmlns:p14="http://schemas.microsoft.com/office/powerpoint/2010/main" val="2589454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B73996E-63EB-1110-7C1D-31F1CCEE00A7}"/>
              </a:ext>
            </a:extLst>
          </p:cNvPr>
          <p:cNvPicPr>
            <a:picLocks noChangeAspect="1"/>
          </p:cNvPicPr>
          <p:nvPr/>
        </p:nvPicPr>
        <p:blipFill>
          <a:blip r:embed="rId2"/>
          <a:stretch>
            <a:fillRect/>
          </a:stretch>
        </p:blipFill>
        <p:spPr>
          <a:xfrm>
            <a:off x="624690" y="-12070"/>
            <a:ext cx="10992112" cy="6870070"/>
          </a:xfrm>
          <a:prstGeom prst="rect">
            <a:avLst/>
          </a:prstGeom>
        </p:spPr>
      </p:pic>
      <p:sp>
        <p:nvSpPr>
          <p:cNvPr id="4" name="Rectangle 3">
            <a:extLst>
              <a:ext uri="{FF2B5EF4-FFF2-40B4-BE49-F238E27FC236}">
                <a16:creationId xmlns:a16="http://schemas.microsoft.com/office/drawing/2014/main" id="{A3D1B384-68E9-5B37-7091-2AFE86A651A4}"/>
              </a:ext>
            </a:extLst>
          </p:cNvPr>
          <p:cNvSpPr/>
          <p:nvPr/>
        </p:nvSpPr>
        <p:spPr>
          <a:xfrm>
            <a:off x="1837853" y="561315"/>
            <a:ext cx="1339913" cy="5377758"/>
          </a:xfrm>
          <a:prstGeom prst="rect">
            <a:avLst/>
          </a:prstGeom>
          <a:noFill/>
          <a:ln w="762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9FD1B9F-B8A5-1CAC-2B3E-BD4E08E9834E}"/>
              </a:ext>
            </a:extLst>
          </p:cNvPr>
          <p:cNvSpPr>
            <a:spLocks noGrp="1"/>
          </p:cNvSpPr>
          <p:nvPr>
            <p:ph type="sldNum" sz="quarter" idx="12"/>
          </p:nvPr>
        </p:nvSpPr>
        <p:spPr/>
        <p:txBody>
          <a:bodyPr/>
          <a:lstStyle/>
          <a:p>
            <a:fld id="{10B35473-280C-E043-9392-7E81C67433BF}" type="slidenum">
              <a:rPr lang="en-US" smtClean="0"/>
              <a:t>4</a:t>
            </a:fld>
            <a:endParaRPr lang="en-US"/>
          </a:p>
        </p:txBody>
      </p:sp>
      <p:sp>
        <p:nvSpPr>
          <p:cNvPr id="7" name="TextBox 6">
            <a:extLst>
              <a:ext uri="{FF2B5EF4-FFF2-40B4-BE49-F238E27FC236}">
                <a16:creationId xmlns:a16="http://schemas.microsoft.com/office/drawing/2014/main" id="{D947281D-9273-AA18-DEDA-C9332D7DA885}"/>
              </a:ext>
            </a:extLst>
          </p:cNvPr>
          <p:cNvSpPr txBox="1"/>
          <p:nvPr/>
        </p:nvSpPr>
        <p:spPr>
          <a:xfrm>
            <a:off x="9426829" y="6611779"/>
            <a:ext cx="276229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Adapted from Fig 5.12 in IPCC (2021)</a:t>
            </a:r>
          </a:p>
        </p:txBody>
      </p:sp>
      <p:sp>
        <p:nvSpPr>
          <p:cNvPr id="6" name="TextBox 5">
            <a:extLst>
              <a:ext uri="{FF2B5EF4-FFF2-40B4-BE49-F238E27FC236}">
                <a16:creationId xmlns:a16="http://schemas.microsoft.com/office/drawing/2014/main" id="{43C16B50-93E5-9285-9260-4FA72CFA9BD4}"/>
              </a:ext>
            </a:extLst>
          </p:cNvPr>
          <p:cNvSpPr txBox="1"/>
          <p:nvPr/>
        </p:nvSpPr>
        <p:spPr>
          <a:xfrm>
            <a:off x="5381897" y="273967"/>
            <a:ext cx="4037340"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latin typeface="Arial" panose="020B0604020202020204" pitchFamily="34" charset="0"/>
                <a:cs typeface="Arial" panose="020B0604020202020204" pitchFamily="34" charset="0"/>
              </a:rPr>
              <a:t>Photosynthesis = largest carbon flux between the atmosphere and land surface</a:t>
            </a:r>
          </a:p>
        </p:txBody>
      </p:sp>
    </p:spTree>
    <p:extLst>
      <p:ext uri="{BB962C8B-B14F-4D97-AF65-F5344CB8AC3E}">
        <p14:creationId xmlns:p14="http://schemas.microsoft.com/office/powerpoint/2010/main" val="1980981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15CA-3395-D334-57D5-68513D3C36D6}"/>
              </a:ext>
            </a:extLst>
          </p:cNvPr>
          <p:cNvSpPr>
            <a:spLocks noGrp="1"/>
          </p:cNvSpPr>
          <p:nvPr>
            <p:ph type="title"/>
          </p:nvPr>
        </p:nvSpPr>
        <p:spPr/>
        <p:txBody>
          <a:bodyPr>
            <a:normAutofit fontScale="90000"/>
          </a:bodyPr>
          <a:lstStyle/>
          <a:p>
            <a:r>
              <a:rPr lang="en-US" sz="3600" dirty="0">
                <a:latin typeface="Arial" panose="020B0604020202020204" pitchFamily="34" charset="0"/>
                <a:cs typeface="Arial" panose="020B0604020202020204" pitchFamily="34" charset="0"/>
              </a:rPr>
              <a:t>Carbon costs to acquire nitrogen </a:t>
            </a:r>
            <a:r>
              <a:rPr lang="en-US" sz="3600" b="1" dirty="0">
                <a:solidFill>
                  <a:srgbClr val="C00000"/>
                </a:solidFill>
                <a:latin typeface="Arial" panose="020B0604020202020204" pitchFamily="34" charset="0"/>
                <a:cs typeface="Arial" panose="020B0604020202020204" pitchFamily="34" charset="0"/>
              </a:rPr>
              <a:t>decreased</a:t>
            </a:r>
            <a:r>
              <a:rPr lang="en-US" sz="3600" dirty="0">
                <a:latin typeface="Arial" panose="020B0604020202020204" pitchFamily="34" charset="0"/>
                <a:cs typeface="Arial" panose="020B0604020202020204" pitchFamily="34" charset="0"/>
              </a:rPr>
              <a:t> with increasing fertilization</a:t>
            </a:r>
            <a:r>
              <a:rPr lang="en-US" sz="3600" dirty="0">
                <a:solidFill>
                  <a:schemeClr val="bg1"/>
                </a:solidFill>
                <a:latin typeface="Arial" panose="020B0604020202020204" pitchFamily="34" charset="0"/>
                <a:cs typeface="Arial" panose="020B0604020202020204" pitchFamily="34" charset="0"/>
              </a:rPr>
              <a:t>, but increased with increasing light availability</a:t>
            </a:r>
            <a:endParaRPr lang="en-US" dirty="0">
              <a:solidFill>
                <a:schemeClr val="bg1"/>
              </a:solidFill>
            </a:endParaRPr>
          </a:p>
        </p:txBody>
      </p:sp>
      <p:sp>
        <p:nvSpPr>
          <p:cNvPr id="3" name="Slide Number Placeholder 2">
            <a:extLst>
              <a:ext uri="{FF2B5EF4-FFF2-40B4-BE49-F238E27FC236}">
                <a16:creationId xmlns:a16="http://schemas.microsoft.com/office/drawing/2014/main" id="{6841EB80-5A5D-A1FF-DD44-84EB93BFABA6}"/>
              </a:ext>
            </a:extLst>
          </p:cNvPr>
          <p:cNvSpPr>
            <a:spLocks noGrp="1"/>
          </p:cNvSpPr>
          <p:nvPr>
            <p:ph type="sldNum" sz="quarter" idx="12"/>
          </p:nvPr>
        </p:nvSpPr>
        <p:spPr/>
        <p:txBody>
          <a:bodyPr/>
          <a:lstStyle/>
          <a:p>
            <a:fld id="{10B35473-280C-E043-9392-7E81C67433BF}" type="slidenum">
              <a:rPr lang="en-US" smtClean="0"/>
              <a:t>40</a:t>
            </a:fld>
            <a:endParaRPr lang="en-US"/>
          </a:p>
        </p:txBody>
      </p:sp>
      <p:pic>
        <p:nvPicPr>
          <p:cNvPr id="6" name="Picture 5" descr="Chart, line chart&#10;&#10;Description automatically generated">
            <a:extLst>
              <a:ext uri="{FF2B5EF4-FFF2-40B4-BE49-F238E27FC236}">
                <a16:creationId xmlns:a16="http://schemas.microsoft.com/office/drawing/2014/main" id="{F54B91FE-2024-25E8-2F5E-DF18D8F8FB1B}"/>
              </a:ext>
            </a:extLst>
          </p:cNvPr>
          <p:cNvPicPr>
            <a:picLocks noChangeAspect="1"/>
          </p:cNvPicPr>
          <p:nvPr/>
        </p:nvPicPr>
        <p:blipFill>
          <a:blip r:embed="rId2"/>
          <a:stretch>
            <a:fillRect/>
          </a:stretch>
        </p:blipFill>
        <p:spPr>
          <a:xfrm>
            <a:off x="1533145" y="1758036"/>
            <a:ext cx="10356494" cy="4530966"/>
          </a:xfrm>
          <a:prstGeom prst="rect">
            <a:avLst/>
          </a:prstGeom>
        </p:spPr>
      </p:pic>
      <p:sp>
        <p:nvSpPr>
          <p:cNvPr id="5" name="TextBox 4">
            <a:extLst>
              <a:ext uri="{FF2B5EF4-FFF2-40B4-BE49-F238E27FC236}">
                <a16:creationId xmlns:a16="http://schemas.microsoft.com/office/drawing/2014/main" id="{A51E05DA-C26F-14ED-B522-D2AAC29B4591}"/>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EE4A634-6D8A-3B98-2175-028816EFD7FF}"/>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254414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15CA-3395-D334-57D5-68513D3C36D6}"/>
              </a:ext>
            </a:extLst>
          </p:cNvPr>
          <p:cNvSpPr>
            <a:spLocks noGrp="1"/>
          </p:cNvSpPr>
          <p:nvPr>
            <p:ph type="title"/>
          </p:nvPr>
        </p:nvSpPr>
        <p:spPr/>
        <p:txBody>
          <a:bodyPr>
            <a:normAutofit fontScale="90000"/>
          </a:bodyPr>
          <a:lstStyle/>
          <a:p>
            <a:r>
              <a:rPr lang="en-US" sz="3600" dirty="0">
                <a:latin typeface="Arial" panose="020B0604020202020204" pitchFamily="34" charset="0"/>
                <a:cs typeface="Arial" panose="020B0604020202020204" pitchFamily="34" charset="0"/>
              </a:rPr>
              <a:t>Carbon costs to acquire nitrogen </a:t>
            </a:r>
            <a:r>
              <a:rPr lang="en-US" sz="3600" b="1" dirty="0">
                <a:solidFill>
                  <a:srgbClr val="C00000"/>
                </a:solidFill>
                <a:latin typeface="Arial" panose="020B0604020202020204" pitchFamily="34" charset="0"/>
                <a:cs typeface="Arial" panose="020B0604020202020204" pitchFamily="34" charset="0"/>
              </a:rPr>
              <a:t>decreased</a:t>
            </a:r>
            <a:r>
              <a:rPr lang="en-US" sz="3600" dirty="0">
                <a:latin typeface="Arial" panose="020B0604020202020204" pitchFamily="34" charset="0"/>
                <a:cs typeface="Arial" panose="020B0604020202020204" pitchFamily="34" charset="0"/>
              </a:rPr>
              <a:t> with increasing fertilization, but </a:t>
            </a:r>
            <a:r>
              <a:rPr lang="en-US" sz="3600" b="1" dirty="0">
                <a:solidFill>
                  <a:schemeClr val="accent1">
                    <a:lumMod val="75000"/>
                  </a:schemeClr>
                </a:solidFill>
                <a:latin typeface="Arial" panose="020B0604020202020204" pitchFamily="34" charset="0"/>
                <a:cs typeface="Arial" panose="020B0604020202020204" pitchFamily="34" charset="0"/>
              </a:rPr>
              <a:t>increased</a:t>
            </a:r>
            <a:r>
              <a:rPr lang="en-US" sz="3600" dirty="0">
                <a:latin typeface="Arial" panose="020B0604020202020204" pitchFamily="34" charset="0"/>
                <a:cs typeface="Arial" panose="020B0604020202020204" pitchFamily="34" charset="0"/>
              </a:rPr>
              <a:t> with increasing light availability</a:t>
            </a:r>
            <a:endParaRPr lang="en-US" dirty="0"/>
          </a:p>
        </p:txBody>
      </p:sp>
      <p:sp>
        <p:nvSpPr>
          <p:cNvPr id="3" name="Slide Number Placeholder 2">
            <a:extLst>
              <a:ext uri="{FF2B5EF4-FFF2-40B4-BE49-F238E27FC236}">
                <a16:creationId xmlns:a16="http://schemas.microsoft.com/office/drawing/2014/main" id="{6841EB80-5A5D-A1FF-DD44-84EB93BFABA6}"/>
              </a:ext>
            </a:extLst>
          </p:cNvPr>
          <p:cNvSpPr>
            <a:spLocks noGrp="1"/>
          </p:cNvSpPr>
          <p:nvPr>
            <p:ph type="sldNum" sz="quarter" idx="12"/>
          </p:nvPr>
        </p:nvSpPr>
        <p:spPr/>
        <p:txBody>
          <a:bodyPr/>
          <a:lstStyle/>
          <a:p>
            <a:fld id="{10B35473-280C-E043-9392-7E81C67433BF}" type="slidenum">
              <a:rPr lang="en-US" smtClean="0"/>
              <a:t>41</a:t>
            </a:fld>
            <a:endParaRPr lang="en-US"/>
          </a:p>
        </p:txBody>
      </p:sp>
      <p:pic>
        <p:nvPicPr>
          <p:cNvPr id="6" name="Picture 5" descr="Chart, line chart&#10;&#10;Description automatically generated">
            <a:extLst>
              <a:ext uri="{FF2B5EF4-FFF2-40B4-BE49-F238E27FC236}">
                <a16:creationId xmlns:a16="http://schemas.microsoft.com/office/drawing/2014/main" id="{F54B91FE-2024-25E8-2F5E-DF18D8F8FB1B}"/>
              </a:ext>
            </a:extLst>
          </p:cNvPr>
          <p:cNvPicPr>
            <a:picLocks noChangeAspect="1"/>
          </p:cNvPicPr>
          <p:nvPr/>
        </p:nvPicPr>
        <p:blipFill>
          <a:blip r:embed="rId2"/>
          <a:stretch>
            <a:fillRect/>
          </a:stretch>
        </p:blipFill>
        <p:spPr>
          <a:xfrm>
            <a:off x="1533145" y="1758036"/>
            <a:ext cx="10356494" cy="4530966"/>
          </a:xfrm>
          <a:prstGeom prst="rect">
            <a:avLst/>
          </a:prstGeom>
        </p:spPr>
      </p:pic>
      <p:sp>
        <p:nvSpPr>
          <p:cNvPr id="5" name="TextBox 4">
            <a:extLst>
              <a:ext uri="{FF2B5EF4-FFF2-40B4-BE49-F238E27FC236}">
                <a16:creationId xmlns:a16="http://schemas.microsoft.com/office/drawing/2014/main" id="{128B92A0-6CA9-F3D2-22F2-E59CA63A50B9}"/>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4AE51C6-F95B-21FD-1918-ADC3A8AAB01B}"/>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046274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15CA-3395-D334-57D5-68513D3C36D6}"/>
              </a:ext>
            </a:extLst>
          </p:cNvPr>
          <p:cNvSpPr>
            <a:spLocks noGrp="1"/>
          </p:cNvSpPr>
          <p:nvPr>
            <p:ph type="title"/>
          </p:nvPr>
        </p:nvSpPr>
        <p:spPr/>
        <p:txBody>
          <a:bodyPr>
            <a:normAutofit fontScale="90000"/>
          </a:bodyPr>
          <a:lstStyle/>
          <a:p>
            <a:r>
              <a:rPr lang="en-US" sz="3600" dirty="0">
                <a:latin typeface="Arial" panose="020B0604020202020204" pitchFamily="34" charset="0"/>
                <a:cs typeface="Arial" panose="020B0604020202020204" pitchFamily="34" charset="0"/>
              </a:rPr>
              <a:t>Carbon costs to acquire nitrogen </a:t>
            </a:r>
            <a:r>
              <a:rPr lang="en-US" sz="3600" b="1" dirty="0">
                <a:solidFill>
                  <a:srgbClr val="C00000"/>
                </a:solidFill>
                <a:latin typeface="Arial" panose="020B0604020202020204" pitchFamily="34" charset="0"/>
                <a:cs typeface="Arial" panose="020B0604020202020204" pitchFamily="34" charset="0"/>
              </a:rPr>
              <a:t>decreased</a:t>
            </a:r>
            <a:r>
              <a:rPr lang="en-US" sz="3600" dirty="0">
                <a:latin typeface="Arial" panose="020B0604020202020204" pitchFamily="34" charset="0"/>
                <a:cs typeface="Arial" panose="020B0604020202020204" pitchFamily="34" charset="0"/>
              </a:rPr>
              <a:t> with increasing fertilization, but </a:t>
            </a:r>
            <a:r>
              <a:rPr lang="en-US" sz="3600" b="1" dirty="0">
                <a:solidFill>
                  <a:schemeClr val="accent1">
                    <a:lumMod val="75000"/>
                  </a:schemeClr>
                </a:solidFill>
                <a:latin typeface="Arial" panose="020B0604020202020204" pitchFamily="34" charset="0"/>
                <a:cs typeface="Arial" panose="020B0604020202020204" pitchFamily="34" charset="0"/>
              </a:rPr>
              <a:t>increased</a:t>
            </a:r>
            <a:r>
              <a:rPr lang="en-US" sz="3600" dirty="0">
                <a:latin typeface="Arial" panose="020B0604020202020204" pitchFamily="34" charset="0"/>
                <a:cs typeface="Arial" panose="020B0604020202020204" pitchFamily="34" charset="0"/>
              </a:rPr>
              <a:t> with increasing light availability</a:t>
            </a:r>
            <a:endParaRPr lang="en-US" dirty="0"/>
          </a:p>
        </p:txBody>
      </p:sp>
      <p:sp>
        <p:nvSpPr>
          <p:cNvPr id="3" name="Slide Number Placeholder 2">
            <a:extLst>
              <a:ext uri="{FF2B5EF4-FFF2-40B4-BE49-F238E27FC236}">
                <a16:creationId xmlns:a16="http://schemas.microsoft.com/office/drawing/2014/main" id="{6841EB80-5A5D-A1FF-DD44-84EB93BFABA6}"/>
              </a:ext>
            </a:extLst>
          </p:cNvPr>
          <p:cNvSpPr>
            <a:spLocks noGrp="1"/>
          </p:cNvSpPr>
          <p:nvPr>
            <p:ph type="sldNum" sz="quarter" idx="12"/>
          </p:nvPr>
        </p:nvSpPr>
        <p:spPr/>
        <p:txBody>
          <a:bodyPr/>
          <a:lstStyle/>
          <a:p>
            <a:fld id="{10B35473-280C-E043-9392-7E81C67433BF}" type="slidenum">
              <a:rPr lang="en-US" smtClean="0"/>
              <a:t>42</a:t>
            </a:fld>
            <a:endParaRPr lang="en-US"/>
          </a:p>
        </p:txBody>
      </p:sp>
      <p:pic>
        <p:nvPicPr>
          <p:cNvPr id="6" name="Picture 5" descr="Chart, line chart&#10;&#10;Description automatically generated">
            <a:extLst>
              <a:ext uri="{FF2B5EF4-FFF2-40B4-BE49-F238E27FC236}">
                <a16:creationId xmlns:a16="http://schemas.microsoft.com/office/drawing/2014/main" id="{F54B91FE-2024-25E8-2F5E-DF18D8F8FB1B}"/>
              </a:ext>
            </a:extLst>
          </p:cNvPr>
          <p:cNvPicPr>
            <a:picLocks noChangeAspect="1"/>
          </p:cNvPicPr>
          <p:nvPr/>
        </p:nvPicPr>
        <p:blipFill>
          <a:blip r:embed="rId2"/>
          <a:stretch>
            <a:fillRect/>
          </a:stretch>
        </p:blipFill>
        <p:spPr>
          <a:xfrm>
            <a:off x="1533145" y="1758036"/>
            <a:ext cx="10356494" cy="4530966"/>
          </a:xfrm>
          <a:prstGeom prst="rect">
            <a:avLst/>
          </a:prstGeom>
        </p:spPr>
      </p:pic>
      <p:sp>
        <p:nvSpPr>
          <p:cNvPr id="5" name="TextBox 4">
            <a:extLst>
              <a:ext uri="{FF2B5EF4-FFF2-40B4-BE49-F238E27FC236}">
                <a16:creationId xmlns:a16="http://schemas.microsoft.com/office/drawing/2014/main" id="{A4B10D8A-956D-1714-3F77-9F178772ABDC}"/>
              </a:ext>
            </a:extLst>
          </p:cNvPr>
          <p:cNvSpPr txBox="1"/>
          <p:nvPr/>
        </p:nvSpPr>
        <p:spPr>
          <a:xfrm>
            <a:off x="2794386" y="6248751"/>
            <a:ext cx="6801862" cy="369332"/>
          </a:xfrm>
          <a:prstGeom prst="rect">
            <a:avLst/>
          </a:prstGeom>
          <a:solidFill>
            <a:schemeClr val="lt1">
              <a:alpha val="42614"/>
            </a:schemeClr>
          </a:solidFill>
          <a:ln w="28575">
            <a:solidFill>
              <a:schemeClr val="dk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b="1" i="1" dirty="0">
                <a:latin typeface="Arial" panose="020B0604020202020204" pitchFamily="34" charset="0"/>
                <a:cs typeface="Arial" panose="020B0604020202020204" pitchFamily="34" charset="0"/>
              </a:rPr>
              <a:t>G. max </a:t>
            </a:r>
            <a:r>
              <a:rPr lang="en-US" b="1" dirty="0">
                <a:latin typeface="Arial" panose="020B0604020202020204" pitchFamily="34" charset="0"/>
                <a:cs typeface="Arial" panose="020B0604020202020204" pitchFamily="34" charset="0"/>
              </a:rPr>
              <a:t>generally </a:t>
            </a:r>
            <a:r>
              <a:rPr lang="en-US" b="1" dirty="0">
                <a:solidFill>
                  <a:srgbClr val="C00000"/>
                </a:solidFill>
                <a:latin typeface="Arial" panose="020B0604020202020204" pitchFamily="34" charset="0"/>
                <a:cs typeface="Arial" panose="020B0604020202020204" pitchFamily="34" charset="0"/>
              </a:rPr>
              <a:t>less</a:t>
            </a:r>
            <a:r>
              <a:rPr lang="en-US" b="1" dirty="0">
                <a:latin typeface="Arial" panose="020B0604020202020204" pitchFamily="34" charset="0"/>
                <a:cs typeface="Arial" panose="020B0604020202020204" pitchFamily="34" charset="0"/>
              </a:rPr>
              <a:t> responsive to soil nitrogen availability</a:t>
            </a:r>
          </a:p>
        </p:txBody>
      </p:sp>
      <p:sp>
        <p:nvSpPr>
          <p:cNvPr id="7" name="TextBox 6">
            <a:extLst>
              <a:ext uri="{FF2B5EF4-FFF2-40B4-BE49-F238E27FC236}">
                <a16:creationId xmlns:a16="http://schemas.microsoft.com/office/drawing/2014/main" id="{7D7FAEE6-0E10-224F-B0E7-B732396B4290}"/>
              </a:ext>
            </a:extLst>
          </p:cNvPr>
          <p:cNvSpPr txBox="1"/>
          <p:nvPr/>
        </p:nvSpPr>
        <p:spPr>
          <a:xfrm>
            <a:off x="8365326" y="664406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E284F39-9666-EB9A-625E-BCB40BE050B8}"/>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307025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46F4-95CB-192C-1DEC-9B3AF6ECF6E0}"/>
              </a:ext>
            </a:extLst>
          </p:cNvPr>
          <p:cNvSpPr>
            <a:spLocks noGrp="1"/>
          </p:cNvSpPr>
          <p:nvPr>
            <p:ph type="title"/>
          </p:nvPr>
        </p:nvSpPr>
        <p:spPr/>
        <p:txBody>
          <a:bodyPr/>
          <a:lstStyle/>
          <a:p>
            <a:r>
              <a:rPr lang="en-US" dirty="0"/>
              <a:t>Reduced response of </a:t>
            </a:r>
            <a:r>
              <a:rPr lang="en-US" i="1" dirty="0"/>
              <a:t>G. max</a:t>
            </a:r>
            <a:r>
              <a:rPr lang="en-US" dirty="0"/>
              <a:t> to soil nitrogen may be due to </a:t>
            </a:r>
            <a:r>
              <a:rPr lang="en-US" b="1" dirty="0">
                <a:solidFill>
                  <a:srgbClr val="C00000"/>
                </a:solidFill>
              </a:rPr>
              <a:t>reduced</a:t>
            </a:r>
            <a:r>
              <a:rPr lang="en-US" dirty="0"/>
              <a:t> investment in root nodules</a:t>
            </a:r>
            <a:endParaRPr lang="en-US" i="1" dirty="0"/>
          </a:p>
        </p:txBody>
      </p:sp>
      <p:sp>
        <p:nvSpPr>
          <p:cNvPr id="3" name="Slide Number Placeholder 2">
            <a:extLst>
              <a:ext uri="{FF2B5EF4-FFF2-40B4-BE49-F238E27FC236}">
                <a16:creationId xmlns:a16="http://schemas.microsoft.com/office/drawing/2014/main" id="{08F4C17F-2CDD-BE90-A5D5-EC631187BC39}"/>
              </a:ext>
            </a:extLst>
          </p:cNvPr>
          <p:cNvSpPr>
            <a:spLocks noGrp="1"/>
          </p:cNvSpPr>
          <p:nvPr>
            <p:ph type="sldNum" sz="quarter" idx="12"/>
          </p:nvPr>
        </p:nvSpPr>
        <p:spPr/>
        <p:txBody>
          <a:bodyPr/>
          <a:lstStyle/>
          <a:p>
            <a:fld id="{10B35473-280C-E043-9392-7E81C67433BF}" type="slidenum">
              <a:rPr lang="en-US" smtClean="0"/>
              <a:t>43</a:t>
            </a:fld>
            <a:endParaRPr lang="en-US"/>
          </a:p>
        </p:txBody>
      </p:sp>
      <p:pic>
        <p:nvPicPr>
          <p:cNvPr id="5" name="Picture 4" descr="Chart, scatter chart&#10;&#10;Description automatically generated">
            <a:extLst>
              <a:ext uri="{FF2B5EF4-FFF2-40B4-BE49-F238E27FC236}">
                <a16:creationId xmlns:a16="http://schemas.microsoft.com/office/drawing/2014/main" id="{8B15C7D5-08DD-C5BA-EC2F-6C0C56AED1DA}"/>
              </a:ext>
            </a:extLst>
          </p:cNvPr>
          <p:cNvPicPr>
            <a:picLocks noChangeAspect="1"/>
          </p:cNvPicPr>
          <p:nvPr/>
        </p:nvPicPr>
        <p:blipFill>
          <a:blip r:embed="rId2"/>
          <a:stretch>
            <a:fillRect/>
          </a:stretch>
        </p:blipFill>
        <p:spPr>
          <a:xfrm>
            <a:off x="690466" y="1744176"/>
            <a:ext cx="11195180" cy="4897891"/>
          </a:xfrm>
          <a:prstGeom prst="rect">
            <a:avLst/>
          </a:prstGeom>
        </p:spPr>
      </p:pic>
      <p:sp>
        <p:nvSpPr>
          <p:cNvPr id="4" name="TextBox 3">
            <a:extLst>
              <a:ext uri="{FF2B5EF4-FFF2-40B4-BE49-F238E27FC236}">
                <a16:creationId xmlns:a16="http://schemas.microsoft.com/office/drawing/2014/main" id="{5B3A421C-062D-A596-77A2-9AF01462DDDB}"/>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327F4C6-44B9-AFA7-9FDB-6FA8FB8866C2}"/>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3934645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Light availability</a:t>
            </a:r>
          </a:p>
        </p:txBody>
      </p:sp>
      <p:sp>
        <p:nvSpPr>
          <p:cNvPr id="5" name="Rectangle 4">
            <a:extLst>
              <a:ext uri="{FF2B5EF4-FFF2-40B4-BE49-F238E27FC236}">
                <a16:creationId xmlns:a16="http://schemas.microsoft.com/office/drawing/2014/main" id="{46A7F78D-62E1-FD4D-BC0D-A1975AA5A9E0}"/>
              </a:ext>
            </a:extLst>
          </p:cNvPr>
          <p:cNvSpPr/>
          <p:nvPr/>
        </p:nvSpPr>
        <p:spPr>
          <a:xfrm>
            <a:off x="4914900" y="4235981"/>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Nitrogen fertilization</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2C0153B-C270-9849-8F6B-AD3EB304C926}"/>
              </a:ext>
            </a:extLst>
          </p:cNvPr>
          <p:cNvSpPr/>
          <p:nvPr/>
        </p:nvSpPr>
        <p:spPr>
          <a:xfrm>
            <a:off x="7545916" y="4418014"/>
            <a:ext cx="1388534" cy="643466"/>
          </a:xfrm>
          <a:prstGeom prst="rightArrow">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DC4A2A1-32E6-2344-A833-A9AD8D7A4976}"/>
              </a:ext>
            </a:extLst>
          </p:cNvPr>
          <p:cNvSpPr/>
          <p:nvPr/>
        </p:nvSpPr>
        <p:spPr>
          <a:xfrm rot="10800000">
            <a:off x="3257550" y="4418014"/>
            <a:ext cx="1388534" cy="643466"/>
          </a:xfrm>
          <a:prstGeom prst="rightArrow">
            <a:avLst/>
          </a:prstGeom>
          <a:solidFill>
            <a:srgbClr val="C00000">
              <a:alpha val="34795"/>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max</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hirsutum</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C430FEC-A408-6940-233E-F9A008F15784}"/>
              </a:ext>
            </a:extLst>
          </p:cNvPr>
          <p:cNvSpPr>
            <a:spLocks noChangeAspect="1"/>
          </p:cNvSpPr>
          <p:nvPr/>
        </p:nvSpPr>
        <p:spPr>
          <a:xfrm>
            <a:off x="10670986" y="149329"/>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3" name="Slide Number Placeholder 2">
            <a:extLst>
              <a:ext uri="{FF2B5EF4-FFF2-40B4-BE49-F238E27FC236}">
                <a16:creationId xmlns:a16="http://schemas.microsoft.com/office/drawing/2014/main" id="{81C81515-C771-7931-1BB1-B9A5A02954A8}"/>
              </a:ext>
            </a:extLst>
          </p:cNvPr>
          <p:cNvSpPr>
            <a:spLocks noGrp="1"/>
          </p:cNvSpPr>
          <p:nvPr>
            <p:ph type="sldNum" sz="quarter" idx="12"/>
          </p:nvPr>
        </p:nvSpPr>
        <p:spPr/>
        <p:txBody>
          <a:bodyPr/>
          <a:lstStyle/>
          <a:p>
            <a:fld id="{10B35473-280C-E043-9392-7E81C67433BF}" type="slidenum">
              <a:rPr lang="en-US" smtClean="0"/>
              <a:t>44</a:t>
            </a:fld>
            <a:endParaRPr lang="en-US"/>
          </a:p>
        </p:txBody>
      </p:sp>
      <p:sp>
        <p:nvSpPr>
          <p:cNvPr id="6" name="TextBox 5">
            <a:extLst>
              <a:ext uri="{FF2B5EF4-FFF2-40B4-BE49-F238E27FC236}">
                <a16:creationId xmlns:a16="http://schemas.microsoft.com/office/drawing/2014/main" id="{E61C6219-1F20-6B13-2297-6A65696BE382}"/>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4ED829B-E644-DA44-2402-DA6ED974771E}"/>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2134800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Light availability</a:t>
            </a:r>
          </a:p>
        </p:txBody>
      </p:sp>
      <p:sp>
        <p:nvSpPr>
          <p:cNvPr id="5" name="Rectangle 4">
            <a:extLst>
              <a:ext uri="{FF2B5EF4-FFF2-40B4-BE49-F238E27FC236}">
                <a16:creationId xmlns:a16="http://schemas.microsoft.com/office/drawing/2014/main" id="{46A7F78D-62E1-FD4D-BC0D-A1975AA5A9E0}"/>
              </a:ext>
            </a:extLst>
          </p:cNvPr>
          <p:cNvSpPr/>
          <p:nvPr/>
        </p:nvSpPr>
        <p:spPr>
          <a:xfrm>
            <a:off x="4914900" y="4235981"/>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Nitrogen fertilization</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2C0153B-C270-9849-8F6B-AD3EB304C926}"/>
              </a:ext>
            </a:extLst>
          </p:cNvPr>
          <p:cNvSpPr/>
          <p:nvPr/>
        </p:nvSpPr>
        <p:spPr>
          <a:xfrm>
            <a:off x="7545916" y="4418014"/>
            <a:ext cx="1388534" cy="643466"/>
          </a:xfrm>
          <a:prstGeom prst="rightArrow">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DC4A2A1-32E6-2344-A833-A9AD8D7A4976}"/>
              </a:ext>
            </a:extLst>
          </p:cNvPr>
          <p:cNvSpPr/>
          <p:nvPr/>
        </p:nvSpPr>
        <p:spPr>
          <a:xfrm rot="10800000">
            <a:off x="3257550" y="4418014"/>
            <a:ext cx="1388534" cy="643466"/>
          </a:xfrm>
          <a:prstGeom prst="rightArrow">
            <a:avLst/>
          </a:prstGeom>
          <a:solidFill>
            <a:srgbClr val="C00000">
              <a:alpha val="34795"/>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max</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hirsutum</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C430FEC-A408-6940-233E-F9A008F15784}"/>
              </a:ext>
            </a:extLst>
          </p:cNvPr>
          <p:cNvSpPr>
            <a:spLocks noChangeAspect="1"/>
          </p:cNvSpPr>
          <p:nvPr/>
        </p:nvSpPr>
        <p:spPr>
          <a:xfrm>
            <a:off x="10670986" y="149329"/>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3" name="Slide Number Placeholder 2">
            <a:extLst>
              <a:ext uri="{FF2B5EF4-FFF2-40B4-BE49-F238E27FC236}">
                <a16:creationId xmlns:a16="http://schemas.microsoft.com/office/drawing/2014/main" id="{81C81515-C771-7931-1BB1-B9A5A02954A8}"/>
              </a:ext>
            </a:extLst>
          </p:cNvPr>
          <p:cNvSpPr>
            <a:spLocks noGrp="1"/>
          </p:cNvSpPr>
          <p:nvPr>
            <p:ph type="sldNum" sz="quarter" idx="12"/>
          </p:nvPr>
        </p:nvSpPr>
        <p:spPr/>
        <p:txBody>
          <a:bodyPr/>
          <a:lstStyle/>
          <a:p>
            <a:fld id="{10B35473-280C-E043-9392-7E81C67433BF}" type="slidenum">
              <a:rPr lang="en-US" smtClean="0"/>
              <a:t>45</a:t>
            </a:fld>
            <a:endParaRPr lang="en-US"/>
          </a:p>
        </p:txBody>
      </p:sp>
      <p:pic>
        <p:nvPicPr>
          <p:cNvPr id="16" name="Graphic 15" descr="Checkbox Checked with solid fill">
            <a:extLst>
              <a:ext uri="{FF2B5EF4-FFF2-40B4-BE49-F238E27FC236}">
                <a16:creationId xmlns:a16="http://schemas.microsoft.com/office/drawing/2014/main" id="{9DA84EB9-B79B-3FC3-A478-8F0C549236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9135" y="1926168"/>
            <a:ext cx="914400" cy="914400"/>
          </a:xfrm>
          <a:prstGeom prst="rect">
            <a:avLst/>
          </a:prstGeom>
        </p:spPr>
      </p:pic>
      <p:pic>
        <p:nvPicPr>
          <p:cNvPr id="18" name="Graphic 17" descr="Checkbox Checked with solid fill">
            <a:extLst>
              <a:ext uri="{FF2B5EF4-FFF2-40B4-BE49-F238E27FC236}">
                <a16:creationId xmlns:a16="http://schemas.microsoft.com/office/drawing/2014/main" id="{9544A226-5AB1-5533-169F-81DD4A6DA5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8465" y="1926168"/>
            <a:ext cx="914400" cy="914400"/>
          </a:xfrm>
          <a:prstGeom prst="rect">
            <a:avLst/>
          </a:prstGeom>
        </p:spPr>
      </p:pic>
      <p:sp>
        <p:nvSpPr>
          <p:cNvPr id="21" name="TextBox 20">
            <a:extLst>
              <a:ext uri="{FF2B5EF4-FFF2-40B4-BE49-F238E27FC236}">
                <a16:creationId xmlns:a16="http://schemas.microsoft.com/office/drawing/2014/main" id="{3ED7E790-9CDA-07AB-68DC-6A99AC3536EA}"/>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E21085FD-65E9-52F2-BE5A-FAF887EC028D}"/>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171101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Light availability</a:t>
            </a:r>
          </a:p>
        </p:txBody>
      </p:sp>
      <p:sp>
        <p:nvSpPr>
          <p:cNvPr id="5" name="Rectangle 4">
            <a:extLst>
              <a:ext uri="{FF2B5EF4-FFF2-40B4-BE49-F238E27FC236}">
                <a16:creationId xmlns:a16="http://schemas.microsoft.com/office/drawing/2014/main" id="{46A7F78D-62E1-FD4D-BC0D-A1975AA5A9E0}"/>
              </a:ext>
            </a:extLst>
          </p:cNvPr>
          <p:cNvSpPr/>
          <p:nvPr/>
        </p:nvSpPr>
        <p:spPr>
          <a:xfrm>
            <a:off x="4914900" y="4235981"/>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Nitrogen fertilization</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2C0153B-C270-9849-8F6B-AD3EB304C926}"/>
              </a:ext>
            </a:extLst>
          </p:cNvPr>
          <p:cNvSpPr/>
          <p:nvPr/>
        </p:nvSpPr>
        <p:spPr>
          <a:xfrm>
            <a:off x="7545916" y="4418014"/>
            <a:ext cx="1388534" cy="643466"/>
          </a:xfrm>
          <a:prstGeom prst="rightArrow">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DC4A2A1-32E6-2344-A833-A9AD8D7A4976}"/>
              </a:ext>
            </a:extLst>
          </p:cNvPr>
          <p:cNvSpPr/>
          <p:nvPr/>
        </p:nvSpPr>
        <p:spPr>
          <a:xfrm rot="10800000">
            <a:off x="3257550" y="4418014"/>
            <a:ext cx="1388534" cy="643466"/>
          </a:xfrm>
          <a:prstGeom prst="rightArrow">
            <a:avLst/>
          </a:prstGeom>
          <a:solidFill>
            <a:srgbClr val="C00000">
              <a:alpha val="34795"/>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max</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hirsutum</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C430FEC-A408-6940-233E-F9A008F15784}"/>
              </a:ext>
            </a:extLst>
          </p:cNvPr>
          <p:cNvSpPr>
            <a:spLocks noChangeAspect="1"/>
          </p:cNvSpPr>
          <p:nvPr/>
        </p:nvSpPr>
        <p:spPr>
          <a:xfrm>
            <a:off x="10670986" y="149329"/>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3" name="Slide Number Placeholder 2">
            <a:extLst>
              <a:ext uri="{FF2B5EF4-FFF2-40B4-BE49-F238E27FC236}">
                <a16:creationId xmlns:a16="http://schemas.microsoft.com/office/drawing/2014/main" id="{81C81515-C771-7931-1BB1-B9A5A02954A8}"/>
              </a:ext>
            </a:extLst>
          </p:cNvPr>
          <p:cNvSpPr>
            <a:spLocks noGrp="1"/>
          </p:cNvSpPr>
          <p:nvPr>
            <p:ph type="sldNum" sz="quarter" idx="12"/>
          </p:nvPr>
        </p:nvSpPr>
        <p:spPr/>
        <p:txBody>
          <a:bodyPr/>
          <a:lstStyle/>
          <a:p>
            <a:fld id="{10B35473-280C-E043-9392-7E81C67433BF}" type="slidenum">
              <a:rPr lang="en-US" smtClean="0"/>
              <a:t>46</a:t>
            </a:fld>
            <a:endParaRPr lang="en-US"/>
          </a:p>
        </p:txBody>
      </p:sp>
      <p:pic>
        <p:nvPicPr>
          <p:cNvPr id="16" name="Graphic 15" descr="Checkbox Checked with solid fill">
            <a:extLst>
              <a:ext uri="{FF2B5EF4-FFF2-40B4-BE49-F238E27FC236}">
                <a16:creationId xmlns:a16="http://schemas.microsoft.com/office/drawing/2014/main" id="{9DA84EB9-B79B-3FC3-A478-8F0C549236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9135" y="1926168"/>
            <a:ext cx="914400" cy="914400"/>
          </a:xfrm>
          <a:prstGeom prst="rect">
            <a:avLst/>
          </a:prstGeom>
        </p:spPr>
      </p:pic>
      <p:pic>
        <p:nvPicPr>
          <p:cNvPr id="18" name="Graphic 17" descr="Checkbox Checked with solid fill">
            <a:extLst>
              <a:ext uri="{FF2B5EF4-FFF2-40B4-BE49-F238E27FC236}">
                <a16:creationId xmlns:a16="http://schemas.microsoft.com/office/drawing/2014/main" id="{9544A226-5AB1-5533-169F-81DD4A6DA5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8465" y="1926168"/>
            <a:ext cx="914400" cy="914400"/>
          </a:xfrm>
          <a:prstGeom prst="rect">
            <a:avLst/>
          </a:prstGeom>
        </p:spPr>
      </p:pic>
      <p:pic>
        <p:nvPicPr>
          <p:cNvPr id="19" name="Graphic 18" descr="Checkbox Checked with solid fill">
            <a:extLst>
              <a:ext uri="{FF2B5EF4-FFF2-40B4-BE49-F238E27FC236}">
                <a16:creationId xmlns:a16="http://schemas.microsoft.com/office/drawing/2014/main" id="{CE0317D2-4E49-AF9B-BE15-F8E7305FFC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9135" y="3822171"/>
            <a:ext cx="914400" cy="914400"/>
          </a:xfrm>
          <a:prstGeom prst="rect">
            <a:avLst/>
          </a:prstGeom>
        </p:spPr>
      </p:pic>
      <p:pic>
        <p:nvPicPr>
          <p:cNvPr id="20" name="Graphic 19" descr="Checkbox Checked with solid fill">
            <a:extLst>
              <a:ext uri="{FF2B5EF4-FFF2-40B4-BE49-F238E27FC236}">
                <a16:creationId xmlns:a16="http://schemas.microsoft.com/office/drawing/2014/main" id="{434A94A3-EB76-564C-DE8C-262977494D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8465" y="3822171"/>
            <a:ext cx="914400" cy="914400"/>
          </a:xfrm>
          <a:prstGeom prst="rect">
            <a:avLst/>
          </a:prstGeom>
        </p:spPr>
      </p:pic>
      <p:sp>
        <p:nvSpPr>
          <p:cNvPr id="6" name="TextBox 5">
            <a:extLst>
              <a:ext uri="{FF2B5EF4-FFF2-40B4-BE49-F238E27FC236}">
                <a16:creationId xmlns:a16="http://schemas.microsoft.com/office/drawing/2014/main" id="{2FB43225-CB9D-86F6-2BE7-0ACA560158F7}"/>
              </a:ext>
            </a:extLst>
          </p:cNvPr>
          <p:cNvSpPr txBox="1"/>
          <p:nvPr/>
        </p:nvSpPr>
        <p:spPr>
          <a:xfrm>
            <a:off x="8270734" y="6581001"/>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404799C-C6F8-F107-A9AB-607C3676BE3F}"/>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1057447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field of flowers&#10;&#10;Description automatically generated with medium confidence">
            <a:extLst>
              <a:ext uri="{FF2B5EF4-FFF2-40B4-BE49-F238E27FC236}">
                <a16:creationId xmlns:a16="http://schemas.microsoft.com/office/drawing/2014/main" id="{1D5FEB0E-7938-9944-EF2B-62FC0236C258}"/>
              </a:ext>
            </a:extLst>
          </p:cNvPr>
          <p:cNvPicPr>
            <a:picLocks noChangeAspect="1"/>
          </p:cNvPicPr>
          <p:nvPr/>
        </p:nvPicPr>
        <p:blipFill rotWithShape="1">
          <a:blip r:embed="rId3"/>
          <a:srcRect t="1188" r="-1" b="-1"/>
          <a:stretch/>
        </p:blipFill>
        <p:spPr>
          <a:xfrm>
            <a:off x="5199119" y="10"/>
            <a:ext cx="6992881" cy="6857990"/>
          </a:xfrm>
          <a:prstGeom prst="rect">
            <a:avLst/>
          </a:prstGeom>
        </p:spPr>
      </p:pic>
      <p:sp>
        <p:nvSpPr>
          <p:cNvPr id="2" name="Title 1">
            <a:extLst>
              <a:ext uri="{FF2B5EF4-FFF2-40B4-BE49-F238E27FC236}">
                <a16:creationId xmlns:a16="http://schemas.microsoft.com/office/drawing/2014/main" id="{31C26505-79FA-CE4F-9B82-69109D67E837}"/>
              </a:ext>
            </a:extLst>
          </p:cNvPr>
          <p:cNvSpPr>
            <a:spLocks noGrp="1"/>
          </p:cNvSpPr>
          <p:nvPr>
            <p:ph type="title"/>
          </p:nvPr>
        </p:nvSpPr>
        <p:spPr>
          <a:xfrm>
            <a:off x="304345" y="1790054"/>
            <a:ext cx="4894774" cy="3485343"/>
          </a:xfrm>
          <a:solidFill>
            <a:schemeClr val="bg1">
              <a:alpha val="35000"/>
            </a:schemeClr>
          </a:solidFill>
        </p:spPr>
        <p:txBody>
          <a:bodyPr>
            <a:normAutofit fontScale="90000"/>
          </a:bodyPr>
          <a:lstStyle/>
          <a:p>
            <a:r>
              <a:rPr lang="en-US" sz="3200" b="1" dirty="0">
                <a:latin typeface="Arial" panose="020B0604020202020204" pitchFamily="34" charset="0"/>
                <a:cs typeface="Arial" panose="020B0604020202020204" pitchFamily="34" charset="0"/>
              </a:rPr>
              <a:t>The relative cost of resource use for photosynthesis drives variance in leaf nitrogen content across a climate and soil resource availability gradient</a:t>
            </a:r>
            <a:br>
              <a:rPr lang="en-US" sz="3200" b="1" dirty="0"/>
            </a:br>
            <a:endParaRPr lang="en-US" sz="32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19ECF427-A94B-3B8C-79C2-B29DF632D199}"/>
              </a:ext>
            </a:extLst>
          </p:cNvPr>
          <p:cNvSpPr>
            <a:spLocks noGrp="1"/>
          </p:cNvSpPr>
          <p:nvPr>
            <p:ph type="sldNum" sz="quarter" idx="12"/>
          </p:nvPr>
        </p:nvSpPr>
        <p:spPr/>
        <p:txBody>
          <a:bodyPr/>
          <a:lstStyle/>
          <a:p>
            <a:fld id="{10B35473-280C-E043-9392-7E81C67433BF}" type="slidenum">
              <a:rPr lang="en-US" smtClean="0"/>
              <a:t>47</a:t>
            </a:fld>
            <a:endParaRPr lang="en-US" dirty="0"/>
          </a:p>
        </p:txBody>
      </p:sp>
      <p:sp>
        <p:nvSpPr>
          <p:cNvPr id="4" name="TextBox 3">
            <a:extLst>
              <a:ext uri="{FF2B5EF4-FFF2-40B4-BE49-F238E27FC236}">
                <a16:creationId xmlns:a16="http://schemas.microsoft.com/office/drawing/2014/main" id="{AB5F6151-AF27-6114-2793-0BD1A6188F17}"/>
              </a:ext>
            </a:extLst>
          </p:cNvPr>
          <p:cNvSpPr txBox="1"/>
          <p:nvPr/>
        </p:nvSpPr>
        <p:spPr>
          <a:xfrm>
            <a:off x="10112585" y="6582975"/>
            <a:ext cx="2079415" cy="276999"/>
          </a:xfrm>
          <a:prstGeom prst="rect">
            <a:avLst/>
          </a:prstGeom>
          <a:noFill/>
        </p:spPr>
        <p:txBody>
          <a:bodyPr wrap="none" rtlCol="0">
            <a:spAutoFit/>
          </a:bodyPr>
          <a:lstStyle/>
          <a:p>
            <a:r>
              <a:rPr lang="en-US" sz="1200" dirty="0">
                <a:solidFill>
                  <a:schemeClr val="bg1"/>
                </a:solidFill>
                <a:effectLst>
                  <a:glow rad="63500">
                    <a:schemeClr val="tx1">
                      <a:alpha val="40000"/>
                    </a:schemeClr>
                  </a:glow>
                </a:effectLst>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CBD8D235-4601-CB3D-46B3-DDBC72CA3FAF}"/>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8AEC424D-18D5-89FC-9EDE-31CF903AA163}"/>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Tree>
    <p:extLst>
      <p:ext uri="{BB962C8B-B14F-4D97-AF65-F5344CB8AC3E}">
        <p14:creationId xmlns:p14="http://schemas.microsoft.com/office/powerpoint/2010/main" val="3397289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31" y="1908236"/>
            <a:ext cx="9679537" cy="4817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a:xfrm>
            <a:off x="419099" y="131776"/>
            <a:ext cx="11353800" cy="1951023"/>
          </a:xfrm>
        </p:spPr>
        <p:txBody>
          <a:bodyPr>
            <a:normAutofit/>
          </a:bodyPr>
          <a:lstStyle/>
          <a:p>
            <a:r>
              <a:rPr lang="en-US" sz="3200" b="1" dirty="0">
                <a:latin typeface="Arial" panose="020B0604020202020204" pitchFamily="34" charset="0"/>
                <a:cs typeface="Arial" panose="020B0604020202020204" pitchFamily="34" charset="0"/>
              </a:rPr>
              <a:t>Photosynthetic least-cost theory</a:t>
            </a:r>
            <a:r>
              <a:rPr lang="en-US" sz="3200" dirty="0">
                <a:latin typeface="Arial" panose="020B0604020202020204" pitchFamily="34" charset="0"/>
                <a:cs typeface="Arial" panose="020B0604020202020204" pitchFamily="34" charset="0"/>
              </a:rPr>
              <a:t>: leaves acclimate to changing climatic and edaphic </a:t>
            </a:r>
            <a:r>
              <a:rPr lang="en-US" sz="3200" dirty="0"/>
              <a:t>environments via summed cost of resource use (nitrogen and water)</a:t>
            </a:r>
            <a:endParaRPr lang="en-US" sz="3200" dirty="0">
              <a:solidFill>
                <a:schemeClr val="accent2"/>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4CCBA3-EA0D-5644-948B-2891ADEF9E1E}"/>
              </a:ext>
            </a:extLst>
          </p:cNvPr>
          <p:cNvSpPr txBox="1"/>
          <p:nvPr/>
        </p:nvSpPr>
        <p:spPr>
          <a:xfrm>
            <a:off x="9084925" y="6587725"/>
            <a:ext cx="310835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Ecology Letters</a:t>
            </a:r>
            <a:endParaRPr lang="en-US" sz="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CE60F989-2554-9E85-02A9-E6E682997FDD}"/>
              </a:ext>
            </a:extLst>
          </p:cNvPr>
          <p:cNvSpPr/>
          <p:nvPr/>
        </p:nvSpPr>
        <p:spPr>
          <a:xfrm>
            <a:off x="3727938" y="5392615"/>
            <a:ext cx="4798647" cy="13989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64A8F95-7E8B-D441-830A-D5550C117BEE}"/>
              </a:ext>
            </a:extLst>
          </p:cNvPr>
          <p:cNvSpPr>
            <a:spLocks noGrp="1"/>
          </p:cNvSpPr>
          <p:nvPr>
            <p:ph type="sldNum" sz="quarter" idx="12"/>
          </p:nvPr>
        </p:nvSpPr>
        <p:spPr/>
        <p:txBody>
          <a:bodyPr/>
          <a:lstStyle/>
          <a:p>
            <a:fld id="{CE250C90-A217-6949-8BD2-2F5146168076}" type="slidenum">
              <a:rPr lang="en-US" smtClean="0"/>
              <a:t>48</a:t>
            </a:fld>
            <a:endParaRPr lang="en-US"/>
          </a:p>
        </p:txBody>
      </p:sp>
      <p:sp>
        <p:nvSpPr>
          <p:cNvPr id="10" name="Rectangle 9">
            <a:extLst>
              <a:ext uri="{FF2B5EF4-FFF2-40B4-BE49-F238E27FC236}">
                <a16:creationId xmlns:a16="http://schemas.microsoft.com/office/drawing/2014/main" id="{071B0CCC-7C90-A5B2-10EA-388BD063D93A}"/>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11" name="Rectangle 10">
            <a:extLst>
              <a:ext uri="{FF2B5EF4-FFF2-40B4-BE49-F238E27FC236}">
                <a16:creationId xmlns:a16="http://schemas.microsoft.com/office/drawing/2014/main" id="{CE738ADE-10B4-9E35-0B1F-8BDB4EFA664C}"/>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Tree>
    <p:extLst>
      <p:ext uri="{BB962C8B-B14F-4D97-AF65-F5344CB8AC3E}">
        <p14:creationId xmlns:p14="http://schemas.microsoft.com/office/powerpoint/2010/main" val="3950833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E810-1436-47B4-7FE6-32BF22025A69}"/>
              </a:ext>
            </a:extLst>
          </p:cNvPr>
          <p:cNvSpPr>
            <a:spLocks noGrp="1"/>
          </p:cNvSpPr>
          <p:nvPr>
            <p:ph type="title"/>
          </p:nvPr>
        </p:nvSpPr>
        <p:spPr/>
        <p:txBody>
          <a:bodyPr>
            <a:normAutofit fontScale="90000"/>
          </a:bodyPr>
          <a:lstStyle/>
          <a:p>
            <a:r>
              <a:rPr lang="el-GR" i="1" dirty="0"/>
              <a:t>β</a:t>
            </a:r>
            <a:r>
              <a:rPr lang="en-US" dirty="0"/>
              <a:t> is held constant in least-cost optimality models, but evidence suggests that </a:t>
            </a:r>
            <a:r>
              <a:rPr lang="el-GR" i="1" dirty="0"/>
              <a:t>β </a:t>
            </a:r>
            <a:r>
              <a:rPr lang="en-US" dirty="0"/>
              <a:t>varies across environments</a:t>
            </a:r>
          </a:p>
        </p:txBody>
      </p:sp>
      <p:sp>
        <p:nvSpPr>
          <p:cNvPr id="4" name="Slide Number Placeholder 3">
            <a:extLst>
              <a:ext uri="{FF2B5EF4-FFF2-40B4-BE49-F238E27FC236}">
                <a16:creationId xmlns:a16="http://schemas.microsoft.com/office/drawing/2014/main" id="{BCDB1657-1E11-B5C5-5D56-DDD3ECBE1EC1}"/>
              </a:ext>
            </a:extLst>
          </p:cNvPr>
          <p:cNvSpPr>
            <a:spLocks noGrp="1"/>
          </p:cNvSpPr>
          <p:nvPr>
            <p:ph type="sldNum" sz="quarter" idx="12"/>
          </p:nvPr>
        </p:nvSpPr>
        <p:spPr/>
        <p:txBody>
          <a:bodyPr/>
          <a:lstStyle/>
          <a:p>
            <a:fld id="{CE250C90-A217-6949-8BD2-2F5146168076}" type="slidenum">
              <a:rPr lang="en-US" smtClean="0"/>
              <a:pPr/>
              <a:t>49</a:t>
            </a:fld>
            <a:endParaRPr lang="en-US" sz="2000"/>
          </a:p>
        </p:txBody>
      </p:sp>
      <p:pic>
        <p:nvPicPr>
          <p:cNvPr id="6" name="Picture 5" descr="Chart, line chart&#10;&#10;Description automatically generated">
            <a:extLst>
              <a:ext uri="{FF2B5EF4-FFF2-40B4-BE49-F238E27FC236}">
                <a16:creationId xmlns:a16="http://schemas.microsoft.com/office/drawing/2014/main" id="{93B21BCC-A35E-3A1A-68D9-7BA54690E99F}"/>
              </a:ext>
            </a:extLst>
          </p:cNvPr>
          <p:cNvPicPr>
            <a:picLocks noChangeAspect="1"/>
          </p:cNvPicPr>
          <p:nvPr/>
        </p:nvPicPr>
        <p:blipFill>
          <a:blip r:embed="rId2"/>
          <a:stretch>
            <a:fillRect/>
          </a:stretch>
        </p:blipFill>
        <p:spPr>
          <a:xfrm>
            <a:off x="2214880" y="2011679"/>
            <a:ext cx="8544560" cy="3738245"/>
          </a:xfrm>
          <a:prstGeom prst="rect">
            <a:avLst/>
          </a:prstGeom>
        </p:spPr>
      </p:pic>
      <p:sp>
        <p:nvSpPr>
          <p:cNvPr id="7" name="TextBox 6">
            <a:extLst>
              <a:ext uri="{FF2B5EF4-FFF2-40B4-BE49-F238E27FC236}">
                <a16:creationId xmlns:a16="http://schemas.microsoft.com/office/drawing/2014/main" id="{55D51D71-29D8-F1C5-AD9C-AE1F44B05C23}"/>
              </a:ext>
            </a:extLst>
          </p:cNvPr>
          <p:cNvSpPr txBox="1"/>
          <p:nvPr/>
        </p:nvSpPr>
        <p:spPr>
          <a:xfrm>
            <a:off x="8271708" y="6582975"/>
            <a:ext cx="392126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Experimental Botany</a:t>
            </a:r>
            <a:endParaRPr lang="en-US" sz="12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F980139-A8D3-4B31-AA92-6A8C879DA1C3}"/>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9" name="Rectangle 8">
            <a:extLst>
              <a:ext uri="{FF2B5EF4-FFF2-40B4-BE49-F238E27FC236}">
                <a16:creationId xmlns:a16="http://schemas.microsoft.com/office/drawing/2014/main" id="{C9A16B65-6794-5BB8-636E-37E1ABE94490}"/>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Tree>
    <p:extLst>
      <p:ext uri="{BB962C8B-B14F-4D97-AF65-F5344CB8AC3E}">
        <p14:creationId xmlns:p14="http://schemas.microsoft.com/office/powerpoint/2010/main" val="1686876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B73996E-63EB-1110-7C1D-31F1CCEE00A7}"/>
              </a:ext>
            </a:extLst>
          </p:cNvPr>
          <p:cNvPicPr>
            <a:picLocks noChangeAspect="1"/>
          </p:cNvPicPr>
          <p:nvPr/>
        </p:nvPicPr>
        <p:blipFill>
          <a:blip r:embed="rId2"/>
          <a:stretch>
            <a:fillRect/>
          </a:stretch>
        </p:blipFill>
        <p:spPr>
          <a:xfrm>
            <a:off x="624690" y="-12070"/>
            <a:ext cx="10992112" cy="6870070"/>
          </a:xfrm>
          <a:prstGeom prst="rect">
            <a:avLst/>
          </a:prstGeom>
        </p:spPr>
      </p:pic>
      <p:sp>
        <p:nvSpPr>
          <p:cNvPr id="2" name="TextBox 1">
            <a:extLst>
              <a:ext uri="{FF2B5EF4-FFF2-40B4-BE49-F238E27FC236}">
                <a16:creationId xmlns:a16="http://schemas.microsoft.com/office/drawing/2014/main" id="{A08435DE-EEEC-F912-9FC6-EC5D746ADF43}"/>
              </a:ext>
            </a:extLst>
          </p:cNvPr>
          <p:cNvSpPr txBox="1"/>
          <p:nvPr/>
        </p:nvSpPr>
        <p:spPr>
          <a:xfrm>
            <a:off x="5381897" y="273967"/>
            <a:ext cx="4037340"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latin typeface="Arial" panose="020B0604020202020204" pitchFamily="34" charset="0"/>
                <a:cs typeface="Arial" panose="020B0604020202020204" pitchFamily="34" charset="0"/>
              </a:rPr>
              <a:t>Photosynthesis = largest carbon flux between the atmosphere and land surface</a:t>
            </a:r>
          </a:p>
        </p:txBody>
      </p:sp>
      <p:sp>
        <p:nvSpPr>
          <p:cNvPr id="4" name="Rectangle 3">
            <a:extLst>
              <a:ext uri="{FF2B5EF4-FFF2-40B4-BE49-F238E27FC236}">
                <a16:creationId xmlns:a16="http://schemas.microsoft.com/office/drawing/2014/main" id="{A3D1B384-68E9-5B37-7091-2AFE86A651A4}"/>
              </a:ext>
            </a:extLst>
          </p:cNvPr>
          <p:cNvSpPr/>
          <p:nvPr/>
        </p:nvSpPr>
        <p:spPr>
          <a:xfrm>
            <a:off x="1837853" y="561315"/>
            <a:ext cx="1339913" cy="5377758"/>
          </a:xfrm>
          <a:prstGeom prst="rect">
            <a:avLst/>
          </a:prstGeom>
          <a:noFill/>
          <a:ln w="762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9FD1B9F-B8A5-1CAC-2B3E-BD4E08E9834E}"/>
              </a:ext>
            </a:extLst>
          </p:cNvPr>
          <p:cNvSpPr>
            <a:spLocks noGrp="1"/>
          </p:cNvSpPr>
          <p:nvPr>
            <p:ph type="sldNum" sz="quarter" idx="12"/>
          </p:nvPr>
        </p:nvSpPr>
        <p:spPr/>
        <p:txBody>
          <a:bodyPr/>
          <a:lstStyle/>
          <a:p>
            <a:fld id="{10B35473-280C-E043-9392-7E81C67433BF}" type="slidenum">
              <a:rPr lang="en-US" smtClean="0"/>
              <a:t>5</a:t>
            </a:fld>
            <a:endParaRPr lang="en-US"/>
          </a:p>
        </p:txBody>
      </p:sp>
      <p:sp>
        <p:nvSpPr>
          <p:cNvPr id="6" name="TextBox 5">
            <a:extLst>
              <a:ext uri="{FF2B5EF4-FFF2-40B4-BE49-F238E27FC236}">
                <a16:creationId xmlns:a16="http://schemas.microsoft.com/office/drawing/2014/main" id="{8E99C5C9-0DE0-E31F-1D2B-B5340AE22A79}"/>
              </a:ext>
            </a:extLst>
          </p:cNvPr>
          <p:cNvSpPr txBox="1"/>
          <p:nvPr/>
        </p:nvSpPr>
        <p:spPr>
          <a:xfrm>
            <a:off x="5381897" y="1288697"/>
            <a:ext cx="4037340" cy="147732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800" b="1" dirty="0">
                <a:latin typeface="Arial" panose="020B0604020202020204" pitchFamily="34" charset="0"/>
                <a:cs typeface="Arial" panose="020B0604020202020204" pitchFamily="34" charset="0"/>
              </a:rPr>
              <a:t>Terrestrial biosphere models (TBMs) </a:t>
            </a:r>
            <a:r>
              <a:rPr lang="en-US" sz="1800" b="1" u="sng" dirty="0">
                <a:latin typeface="Arial" panose="020B0604020202020204" pitchFamily="34" charset="0"/>
                <a:cs typeface="Arial" panose="020B0604020202020204" pitchFamily="34" charset="0"/>
              </a:rPr>
              <a:t>must</a:t>
            </a:r>
            <a:r>
              <a:rPr lang="en-US" sz="1800" b="1" dirty="0">
                <a:solidFill>
                  <a:schemeClr val="tx1"/>
                </a:solidFill>
                <a:latin typeface="Arial" panose="020B0604020202020204" pitchFamily="34" charset="0"/>
                <a:cs typeface="Arial" panose="020B0604020202020204" pitchFamily="34" charset="0"/>
              </a:rPr>
              <a:t> accurately </a:t>
            </a:r>
            <a:r>
              <a:rPr lang="en-US" sz="1800" b="1" dirty="0">
                <a:latin typeface="Arial" panose="020B0604020202020204" pitchFamily="34" charset="0"/>
                <a:cs typeface="Arial" panose="020B0604020202020204" pitchFamily="34" charset="0"/>
              </a:rPr>
              <a:t>simulate photosynthetic processes to predict ecosystem responses to environmental change</a:t>
            </a:r>
            <a:endParaRPr lang="en-US"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E2B36AD-9D8E-11C8-675E-199F9BC9C378}"/>
              </a:ext>
            </a:extLst>
          </p:cNvPr>
          <p:cNvSpPr txBox="1"/>
          <p:nvPr/>
        </p:nvSpPr>
        <p:spPr>
          <a:xfrm>
            <a:off x="9426829" y="6611779"/>
            <a:ext cx="276229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Adapted from Fig 5.12 in IPCC (2021)</a:t>
            </a:r>
          </a:p>
        </p:txBody>
      </p:sp>
    </p:spTree>
    <p:extLst>
      <p:ext uri="{BB962C8B-B14F-4D97-AF65-F5344CB8AC3E}">
        <p14:creationId xmlns:p14="http://schemas.microsoft.com/office/powerpoint/2010/main" val="3293425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E810-1436-47B4-7FE6-32BF22025A69}"/>
              </a:ext>
            </a:extLst>
          </p:cNvPr>
          <p:cNvSpPr>
            <a:spLocks noGrp="1"/>
          </p:cNvSpPr>
          <p:nvPr>
            <p:ph type="title"/>
          </p:nvPr>
        </p:nvSpPr>
        <p:spPr/>
        <p:txBody>
          <a:bodyPr>
            <a:normAutofit fontScale="90000"/>
          </a:bodyPr>
          <a:lstStyle/>
          <a:p>
            <a:r>
              <a:rPr lang="el-GR" i="1" dirty="0"/>
              <a:t>β</a:t>
            </a:r>
            <a:r>
              <a:rPr lang="en-US" dirty="0"/>
              <a:t> is held constant in least-cost optimality models, but evidence suggests that </a:t>
            </a:r>
            <a:r>
              <a:rPr lang="el-GR" i="1" dirty="0"/>
              <a:t>β </a:t>
            </a:r>
            <a:r>
              <a:rPr lang="en-US" dirty="0"/>
              <a:t>varies across environments</a:t>
            </a:r>
          </a:p>
        </p:txBody>
      </p:sp>
      <p:sp>
        <p:nvSpPr>
          <p:cNvPr id="4" name="Slide Number Placeholder 3">
            <a:extLst>
              <a:ext uri="{FF2B5EF4-FFF2-40B4-BE49-F238E27FC236}">
                <a16:creationId xmlns:a16="http://schemas.microsoft.com/office/drawing/2014/main" id="{BCDB1657-1E11-B5C5-5D56-DDD3ECBE1EC1}"/>
              </a:ext>
            </a:extLst>
          </p:cNvPr>
          <p:cNvSpPr>
            <a:spLocks noGrp="1"/>
          </p:cNvSpPr>
          <p:nvPr>
            <p:ph type="sldNum" sz="quarter" idx="12"/>
          </p:nvPr>
        </p:nvSpPr>
        <p:spPr/>
        <p:txBody>
          <a:bodyPr/>
          <a:lstStyle/>
          <a:p>
            <a:fld id="{CE250C90-A217-6949-8BD2-2F5146168076}" type="slidenum">
              <a:rPr lang="en-US" smtClean="0"/>
              <a:pPr/>
              <a:t>50</a:t>
            </a:fld>
            <a:endParaRPr lang="en-US" sz="2000"/>
          </a:p>
        </p:txBody>
      </p:sp>
      <p:sp>
        <p:nvSpPr>
          <p:cNvPr id="7" name="TextBox 6">
            <a:extLst>
              <a:ext uri="{FF2B5EF4-FFF2-40B4-BE49-F238E27FC236}">
                <a16:creationId xmlns:a16="http://schemas.microsoft.com/office/drawing/2014/main" id="{55D51D71-29D8-F1C5-AD9C-AE1F44B05C23}"/>
              </a:ext>
            </a:extLst>
          </p:cNvPr>
          <p:cNvSpPr txBox="1"/>
          <p:nvPr/>
        </p:nvSpPr>
        <p:spPr>
          <a:xfrm>
            <a:off x="8906227" y="6582975"/>
            <a:ext cx="329449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Lavergne et al. (2020) </a:t>
            </a:r>
            <a:r>
              <a:rPr lang="en-US" sz="1200" i="1" dirty="0">
                <a:latin typeface="Arial" panose="020B0604020202020204" pitchFamily="34" charset="0"/>
                <a:cs typeface="Arial" panose="020B0604020202020204" pitchFamily="34" charset="0"/>
              </a:rPr>
              <a:t>Global Change Biology</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1161624-A4CA-CD18-3259-42DF5B995ACE}"/>
              </a:ext>
            </a:extLst>
          </p:cNvPr>
          <p:cNvPicPr>
            <a:picLocks noChangeAspect="1"/>
          </p:cNvPicPr>
          <p:nvPr/>
        </p:nvPicPr>
        <p:blipFill>
          <a:blip r:embed="rId2"/>
          <a:stretch>
            <a:fillRect/>
          </a:stretch>
        </p:blipFill>
        <p:spPr>
          <a:xfrm>
            <a:off x="715649" y="1921043"/>
            <a:ext cx="10638151" cy="3466661"/>
          </a:xfrm>
          <a:prstGeom prst="rect">
            <a:avLst/>
          </a:prstGeom>
        </p:spPr>
      </p:pic>
      <p:sp>
        <p:nvSpPr>
          <p:cNvPr id="3" name="Rectangle 2">
            <a:extLst>
              <a:ext uri="{FF2B5EF4-FFF2-40B4-BE49-F238E27FC236}">
                <a16:creationId xmlns:a16="http://schemas.microsoft.com/office/drawing/2014/main" id="{FBD9F036-5BC2-E73E-7AEA-8AB986C4E3FF}"/>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6" name="Rectangle 5">
            <a:extLst>
              <a:ext uri="{FF2B5EF4-FFF2-40B4-BE49-F238E27FC236}">
                <a16:creationId xmlns:a16="http://schemas.microsoft.com/office/drawing/2014/main" id="{78D94E51-17A8-D470-DEA0-DD1D97DAAC2C}"/>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Tree>
    <p:extLst>
      <p:ext uri="{BB962C8B-B14F-4D97-AF65-F5344CB8AC3E}">
        <p14:creationId xmlns:p14="http://schemas.microsoft.com/office/powerpoint/2010/main" val="1501672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54DB-EE0C-CC70-1834-550DEFE479E6}"/>
              </a:ext>
            </a:extLst>
          </p:cNvPr>
          <p:cNvSpPr>
            <a:spLocks noGrp="1"/>
          </p:cNvSpPr>
          <p:nvPr>
            <p:ph type="title"/>
          </p:nvPr>
        </p:nvSpPr>
        <p:spPr/>
        <p:txBody>
          <a:bodyPr/>
          <a:lstStyle/>
          <a:p>
            <a:r>
              <a:rPr lang="en-US" dirty="0"/>
              <a:t>Open questions</a:t>
            </a:r>
          </a:p>
        </p:txBody>
      </p:sp>
      <p:sp>
        <p:nvSpPr>
          <p:cNvPr id="6" name="Content Placeholder 5">
            <a:extLst>
              <a:ext uri="{FF2B5EF4-FFF2-40B4-BE49-F238E27FC236}">
                <a16:creationId xmlns:a16="http://schemas.microsoft.com/office/drawing/2014/main" id="{0462D9DA-09DD-C0F5-2D68-77AD2626FB52}"/>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How dynamic are costs to acquire nitrogen relative to water across edaphic and climatic gradients?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To what extent do costs to acquire nitrogen relative to water determine variance in leaf nitrogen content across environmental gradients?</a:t>
            </a:r>
          </a:p>
        </p:txBody>
      </p:sp>
      <p:sp>
        <p:nvSpPr>
          <p:cNvPr id="4" name="Slide Number Placeholder 3">
            <a:extLst>
              <a:ext uri="{FF2B5EF4-FFF2-40B4-BE49-F238E27FC236}">
                <a16:creationId xmlns:a16="http://schemas.microsoft.com/office/drawing/2014/main" id="{4B3BF2F9-B1EC-9BD0-C779-F80B06BADA91}"/>
              </a:ext>
            </a:extLst>
          </p:cNvPr>
          <p:cNvSpPr>
            <a:spLocks noGrp="1"/>
          </p:cNvSpPr>
          <p:nvPr>
            <p:ph type="sldNum" sz="quarter" idx="12"/>
          </p:nvPr>
        </p:nvSpPr>
        <p:spPr/>
        <p:txBody>
          <a:bodyPr/>
          <a:lstStyle/>
          <a:p>
            <a:fld id="{CE250C90-A217-6949-8BD2-2F5146168076}" type="slidenum">
              <a:rPr lang="en-US" smtClean="0"/>
              <a:pPr/>
              <a:t>51</a:t>
            </a:fld>
            <a:endParaRPr lang="en-US" sz="2000"/>
          </a:p>
        </p:txBody>
      </p:sp>
      <p:sp>
        <p:nvSpPr>
          <p:cNvPr id="7" name="Rectangle 6">
            <a:extLst>
              <a:ext uri="{FF2B5EF4-FFF2-40B4-BE49-F238E27FC236}">
                <a16:creationId xmlns:a16="http://schemas.microsoft.com/office/drawing/2014/main" id="{85CC91E9-E88D-4E4C-F822-78CA86ABDAE2}"/>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AE3FE9D3-83CE-2B9E-CE32-7FC2AEC23BD5}"/>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Tree>
    <p:extLst>
      <p:ext uri="{BB962C8B-B14F-4D97-AF65-F5344CB8AC3E}">
        <p14:creationId xmlns:p14="http://schemas.microsoft.com/office/powerpoint/2010/main" val="3352386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Hypotheses</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6EF9B23-26CB-648D-2F81-9F8D24BDD9E5}"/>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4EF4F18F-F654-A64C-00D3-9242E218F654}"/>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755685F2-5530-1B9C-52EE-4646F1E28D24}"/>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2" name="TextBox 11">
            <a:extLst>
              <a:ext uri="{FF2B5EF4-FFF2-40B4-BE49-F238E27FC236}">
                <a16:creationId xmlns:a16="http://schemas.microsoft.com/office/drawing/2014/main" id="{5BC7F0F1-4B18-F88F-7868-4F8BC10DF130}"/>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13" name="TextBox 12">
            <a:extLst>
              <a:ext uri="{FF2B5EF4-FFF2-40B4-BE49-F238E27FC236}">
                <a16:creationId xmlns:a16="http://schemas.microsoft.com/office/drawing/2014/main" id="{58234C7E-BD48-5D21-D0CE-1FF790B75DA2}"/>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810180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dirty="0"/>
              <a:t>The cost of acquiring and using nutrients (</a:t>
            </a:r>
            <a:r>
              <a:rPr lang="el-GR" i="1" dirty="0"/>
              <a:t>β</a:t>
            </a:r>
            <a:r>
              <a:rPr lang="en-US" dirty="0"/>
              <a:t>) will be modified by soil resources and species identity</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AF45C83-DC19-3822-CAD5-01EB8A18B7C5}"/>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8A80F25D-0402-D0B8-6A07-51E5F41AAA08}"/>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6D2E694B-E926-21BE-4FF8-BFDDA7BDA1A5}"/>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2" name="TextBox 11">
            <a:extLst>
              <a:ext uri="{FF2B5EF4-FFF2-40B4-BE49-F238E27FC236}">
                <a16:creationId xmlns:a16="http://schemas.microsoft.com/office/drawing/2014/main" id="{238B2075-627B-9A56-D711-D84EACF3FBD2}"/>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13" name="TextBox 12">
            <a:extLst>
              <a:ext uri="{FF2B5EF4-FFF2-40B4-BE49-F238E27FC236}">
                <a16:creationId xmlns:a16="http://schemas.microsoft.com/office/drawing/2014/main" id="{767E5A55-3862-BF4E-64B7-CF863B1D6416}"/>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609592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will be modified by costs of resource use and aboveground climate</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54</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5347065-B24A-452F-F95A-96AA57BE526F}"/>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521F4F5E-0E3E-CE62-EAED-30E3AE3BFEEA}"/>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C3442119-B7F9-E3DC-CDFD-0CB992BC5CBF}"/>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0" name="TextBox 9">
            <a:extLst>
              <a:ext uri="{FF2B5EF4-FFF2-40B4-BE49-F238E27FC236}">
                <a16:creationId xmlns:a16="http://schemas.microsoft.com/office/drawing/2014/main" id="{2F117D0B-56E7-F8D6-7F66-EDE2DED9460D}"/>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F6FC8E65-56A8-9C6F-38CA-5869ED3843C1}"/>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487424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Leaf nitrogen content will be </a:t>
            </a:r>
            <a:r>
              <a:rPr lang="en-US" b="1" dirty="0">
                <a:solidFill>
                  <a:srgbClr val="C00000"/>
                </a:solidFill>
              </a:rPr>
              <a:t>negatively</a:t>
            </a:r>
            <a:r>
              <a:rPr lang="en-US" dirty="0"/>
              <a:t>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55</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CB4143D-7B7F-8CE8-7C2E-4C3F3845F4F2}"/>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17" name="Rectangle 16">
            <a:extLst>
              <a:ext uri="{FF2B5EF4-FFF2-40B4-BE49-F238E27FC236}">
                <a16:creationId xmlns:a16="http://schemas.microsoft.com/office/drawing/2014/main" id="{84997090-6BCA-2591-7AB0-44ACB3AE72FF}"/>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18" name="Rectangle 17">
            <a:extLst>
              <a:ext uri="{FF2B5EF4-FFF2-40B4-BE49-F238E27FC236}">
                <a16:creationId xmlns:a16="http://schemas.microsoft.com/office/drawing/2014/main" id="{FEE3BA5B-E37A-6F6E-DF25-9D15073DA285}"/>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21" name="TextBox 20">
            <a:extLst>
              <a:ext uri="{FF2B5EF4-FFF2-40B4-BE49-F238E27FC236}">
                <a16:creationId xmlns:a16="http://schemas.microsoft.com/office/drawing/2014/main" id="{74743D2D-EE9F-5A58-523E-0E058C37EA21}"/>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22" name="TextBox 21">
            <a:extLst>
              <a:ext uri="{FF2B5EF4-FFF2-40B4-BE49-F238E27FC236}">
                <a16:creationId xmlns:a16="http://schemas.microsoft.com/office/drawing/2014/main" id="{14DC7D22-D8AD-B362-7DF7-51F36C361492}"/>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429150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lstStyle/>
          <a:p>
            <a:r>
              <a:rPr lang="en-US" dirty="0"/>
              <a:t>Soil N may 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increasing </a:t>
            </a:r>
            <a:r>
              <a:rPr lang="en-US" i="1" dirty="0"/>
              <a:t>N</a:t>
            </a:r>
            <a:r>
              <a:rPr lang="en-US" baseline="-25000" dirty="0"/>
              <a:t>mass</a:t>
            </a:r>
            <a:r>
              <a:rPr lang="en-US" dirty="0"/>
              <a:t>…</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56</a:t>
            </a:fld>
            <a:endParaRPr lang="en-US" sz="2000"/>
          </a:p>
        </p:txBody>
      </p:sp>
      <p:cxnSp>
        <p:nvCxnSpPr>
          <p:cNvPr id="3" name="Straight Arrow Connector 2">
            <a:extLst>
              <a:ext uri="{FF2B5EF4-FFF2-40B4-BE49-F238E27FC236}">
                <a16:creationId xmlns:a16="http://schemas.microsoft.com/office/drawing/2014/main" id="{E457114D-1320-D247-1981-0C2DC8D9DB71}"/>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20129FE-3790-1264-0132-F048D4B74335}"/>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6" name="Straight Arrow Connector 5">
            <a:extLst>
              <a:ext uri="{FF2B5EF4-FFF2-40B4-BE49-F238E27FC236}">
                <a16:creationId xmlns:a16="http://schemas.microsoft.com/office/drawing/2014/main" id="{65978740-B031-1E62-D77B-CABFFBD4C180}"/>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A27A9CC-8FDC-CB00-4632-FA9F744C5264}"/>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4D5CB4BB-536B-2D5B-C655-8900F36A1FBD}"/>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64FF7D-3388-40E3-0CD2-47D04DF7EEC6}"/>
              </a:ext>
            </a:extLst>
          </p:cNvPr>
          <p:cNvCxnSpPr>
            <a:stCxn id="48" idx="3"/>
            <a:endCxn id="49"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D600CA-0E6C-4EE2-821B-19163BC25173}"/>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56471-8B77-7E4C-A8F9-DE1355ED3DCB}"/>
              </a:ext>
            </a:extLst>
          </p:cNvPr>
          <p:cNvCxnSpPr>
            <a:cxnSpLocks/>
          </p:cNvCxnSpPr>
          <p:nvPr/>
        </p:nvCxnSpPr>
        <p:spPr>
          <a:xfrm flipV="1">
            <a:off x="3135374" y="4645989"/>
            <a:ext cx="1365140" cy="116379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6F13F4-C70D-B5A1-0E4F-76438D1FA960}"/>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E66028-9348-C06A-21B1-33745DD03501}"/>
              </a:ext>
            </a:extLst>
          </p:cNvPr>
          <p:cNvCxnSpPr>
            <a:stCxn id="55" idx="2"/>
            <a:endCxn id="53"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82315E9-E774-AC7E-92C8-5823E6D778D6}"/>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B9DF67D7-50A6-E5A4-16D2-CB4C63DFB5EC}"/>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34B2F3D6-4B7D-F1E2-FD19-176E7AF0407D}"/>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706FF758-2803-2BD8-D512-860E0E169E1A}"/>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004C74CC-1281-4299-C13B-AF87B0952138}"/>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a16="http://schemas.microsoft.com/office/drawing/2014/main" id="{F62AA56C-B476-F27B-2FE4-743FF7954D2C}"/>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AC1D5F-19A3-F51B-76CD-E26A9766B06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559676-265C-4CAF-3A80-0771EA06E31D}"/>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2A3E425-122D-45FB-47A5-3423A24025FF}"/>
              </a:ext>
            </a:extLst>
          </p:cNvPr>
          <p:cNvSpPr/>
          <p:nvPr/>
        </p:nvSpPr>
        <p:spPr>
          <a:xfrm>
            <a:off x="4505008" y="42523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AB0E576-17ED-95A2-60F5-75EEBCD0B4C2}"/>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50" name="Elbow Connector 49">
            <a:extLst>
              <a:ext uri="{FF2B5EF4-FFF2-40B4-BE49-F238E27FC236}">
                <a16:creationId xmlns:a16="http://schemas.microsoft.com/office/drawing/2014/main" id="{B16DE4A8-55B3-6B8B-7A74-73D7471CB83C}"/>
              </a:ext>
            </a:extLst>
          </p:cNvPr>
          <p:cNvCxnSpPr>
            <a:cxnSpLocks/>
          </p:cNvCxnSpPr>
          <p:nvPr/>
        </p:nvCxnSpPr>
        <p:spPr>
          <a:xfrm rot="16200000" flipH="1">
            <a:off x="5920370" y="2815342"/>
            <a:ext cx="5643" cy="6081831"/>
          </a:xfrm>
          <a:prstGeom prst="bentConnector3">
            <a:avLst>
              <a:gd name="adj1" fmla="val 7743488"/>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A0A647C-DD95-F63E-5FF2-A1ACB7267F24}"/>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52FECA98-A6AA-1B40-9387-BF95AD7E06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1409625-14C1-6524-20AC-AF3E8B508719}"/>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7D42C0FE-95C9-7D9D-44BC-5AFBA176DEF3}"/>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81398A77-710F-3132-0486-F65F1FB55E10}"/>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CC32D509-BEA3-1DA3-3417-D1B2EF5D950E}"/>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17" name="Rectangle 16">
            <a:extLst>
              <a:ext uri="{FF2B5EF4-FFF2-40B4-BE49-F238E27FC236}">
                <a16:creationId xmlns:a16="http://schemas.microsoft.com/office/drawing/2014/main" id="{172A3CB1-B12C-0DED-7F1E-F22BDF028B56}"/>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18" name="Rectangle 17">
            <a:extLst>
              <a:ext uri="{FF2B5EF4-FFF2-40B4-BE49-F238E27FC236}">
                <a16:creationId xmlns:a16="http://schemas.microsoft.com/office/drawing/2014/main" id="{758F8C41-8022-A8C8-BBF3-68051E8E608F}"/>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21" name="TextBox 20">
            <a:extLst>
              <a:ext uri="{FF2B5EF4-FFF2-40B4-BE49-F238E27FC236}">
                <a16:creationId xmlns:a16="http://schemas.microsoft.com/office/drawing/2014/main" id="{5BFCCFCC-B137-6758-A33C-3424ABC64988}"/>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22" name="TextBox 21">
            <a:extLst>
              <a:ext uri="{FF2B5EF4-FFF2-40B4-BE49-F238E27FC236}">
                <a16:creationId xmlns:a16="http://schemas.microsoft.com/office/drawing/2014/main" id="{23377E46-1766-52D6-FA8E-5036526967AB}"/>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946439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094F-920D-23B9-865E-B5E98219C4F1}"/>
              </a:ext>
            </a:extLst>
          </p:cNvPr>
          <p:cNvSpPr>
            <a:spLocks noGrp="1"/>
          </p:cNvSpPr>
          <p:nvPr>
            <p:ph type="title"/>
          </p:nvPr>
        </p:nvSpPr>
        <p:spPr/>
        <p:txBody>
          <a:bodyPr>
            <a:normAutofit/>
          </a:bodyPr>
          <a:lstStyle/>
          <a:p>
            <a:r>
              <a:rPr lang="en-US" dirty="0"/>
              <a:t>… or may indirectly </a:t>
            </a:r>
            <a:r>
              <a:rPr lang="en-US" b="1" dirty="0">
                <a:solidFill>
                  <a:schemeClr val="accent1">
                    <a:lumMod val="75000"/>
                  </a:schemeClr>
                </a:solidFill>
              </a:rPr>
              <a:t>increase</a:t>
            </a:r>
            <a:r>
              <a:rPr lang="en-US" dirty="0"/>
              <a:t> </a:t>
            </a:r>
            <a:r>
              <a:rPr lang="en-US" i="1" dirty="0"/>
              <a:t>N</a:t>
            </a:r>
            <a:r>
              <a:rPr lang="en-US" baseline="-25000" dirty="0"/>
              <a:t>area</a:t>
            </a:r>
            <a:r>
              <a:rPr lang="en-US" dirty="0"/>
              <a:t> due to </a:t>
            </a:r>
            <a:r>
              <a:rPr lang="en-US" b="1" dirty="0">
                <a:solidFill>
                  <a:srgbClr val="C00000"/>
                </a:solidFill>
              </a:rPr>
              <a:t>reductions</a:t>
            </a:r>
            <a:r>
              <a:rPr lang="en-US" dirty="0"/>
              <a:t> in the cost of acquiring nitrogen</a:t>
            </a:r>
          </a:p>
        </p:txBody>
      </p:sp>
      <p:sp>
        <p:nvSpPr>
          <p:cNvPr id="4" name="Slide Number Placeholder 3">
            <a:extLst>
              <a:ext uri="{FF2B5EF4-FFF2-40B4-BE49-F238E27FC236}">
                <a16:creationId xmlns:a16="http://schemas.microsoft.com/office/drawing/2014/main" id="{DAED0335-30D9-CFFB-A8EC-AAFC69A2A226}"/>
              </a:ext>
            </a:extLst>
          </p:cNvPr>
          <p:cNvSpPr>
            <a:spLocks noGrp="1"/>
          </p:cNvSpPr>
          <p:nvPr>
            <p:ph type="sldNum" sz="quarter" idx="12"/>
          </p:nvPr>
        </p:nvSpPr>
        <p:spPr/>
        <p:txBody>
          <a:bodyPr/>
          <a:lstStyle/>
          <a:p>
            <a:fld id="{CE250C90-A217-6949-8BD2-2F5146168076}" type="slidenum">
              <a:rPr lang="en-US" smtClean="0"/>
              <a:pPr/>
              <a:t>57</a:t>
            </a:fld>
            <a:endParaRPr lang="en-US" sz="2000"/>
          </a:p>
        </p:txBody>
      </p:sp>
      <p:cxnSp>
        <p:nvCxnSpPr>
          <p:cNvPr id="5" name="Straight Arrow Connector 4">
            <a:extLst>
              <a:ext uri="{FF2B5EF4-FFF2-40B4-BE49-F238E27FC236}">
                <a16:creationId xmlns:a16="http://schemas.microsoft.com/office/drawing/2014/main" id="{DB8C57FB-E988-5AC4-2FC9-2E95FC495A5E}"/>
              </a:ext>
            </a:extLst>
          </p:cNvPr>
          <p:cNvCxnSpPr>
            <a:cxnSpLocks/>
          </p:cNvCxnSpPr>
          <p:nvPr/>
        </p:nvCxnSpPr>
        <p:spPr>
          <a:xfrm flipH="1" flipV="1">
            <a:off x="8958991" y="4643482"/>
            <a:ext cx="2295" cy="82801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1A75067-ACB5-6D70-97F8-8CBF1F1DA9EF}"/>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7" name="Straight Arrow Connector 6">
            <a:extLst>
              <a:ext uri="{FF2B5EF4-FFF2-40B4-BE49-F238E27FC236}">
                <a16:creationId xmlns:a16="http://schemas.microsoft.com/office/drawing/2014/main" id="{ABED37BF-E646-6FFF-A933-063BE43C7088}"/>
              </a:ext>
            </a:extLst>
          </p:cNvPr>
          <p:cNvCxnSpPr>
            <a:cxnSpLocks/>
          </p:cNvCxnSpPr>
          <p:nvPr/>
        </p:nvCxnSpPr>
        <p:spPr>
          <a:xfrm>
            <a:off x="8958991" y="3414003"/>
            <a:ext cx="0" cy="824656"/>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B239E32-C6F0-AB6A-EF41-7C1FF434F359}"/>
              </a:ext>
            </a:extLst>
          </p:cNvPr>
          <p:cNvCxnSpPr>
            <a:cxnSpLocks/>
          </p:cNvCxnSpPr>
          <p:nvPr/>
        </p:nvCxnSpPr>
        <p:spPr>
          <a:xfrm>
            <a:off x="7108622" y="4452480"/>
            <a:ext cx="1438427" cy="12013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3C78BAD-5FD1-0120-C1C3-B0037D792A03}"/>
              </a:ext>
            </a:extLst>
          </p:cNvPr>
          <p:cNvCxnSpPr>
            <a:cxnSpLocks/>
          </p:cNvCxnSpPr>
          <p:nvPr/>
        </p:nvCxnSpPr>
        <p:spPr>
          <a:xfrm flipH="1" flipV="1">
            <a:off x="9370719" y="3226640"/>
            <a:ext cx="2295" cy="2432222"/>
          </a:xfrm>
          <a:prstGeom prst="bentConnector3">
            <a:avLst>
              <a:gd name="adj1" fmla="val -1897799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CBD5A87-E570-5325-0279-FA44F302218D}"/>
              </a:ext>
            </a:extLst>
          </p:cNvPr>
          <p:cNvCxnSpPr>
            <a:stCxn id="23" idx="3"/>
            <a:endCxn id="24" idx="1"/>
          </p:cNvCxnSpPr>
          <p:nvPr/>
        </p:nvCxnSpPr>
        <p:spPr>
          <a:xfrm>
            <a:off x="5313419" y="4447252"/>
            <a:ext cx="1213594" cy="1"/>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266A1F-BFDA-938C-3CE5-5A05517C6112}"/>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850497D-56EA-DBB6-5A17-E39F9327F92F}"/>
              </a:ext>
            </a:extLst>
          </p:cNvPr>
          <p:cNvCxnSpPr>
            <a:cxnSpLocks/>
          </p:cNvCxnSpPr>
          <p:nvPr/>
        </p:nvCxnSpPr>
        <p:spPr>
          <a:xfrm flipV="1">
            <a:off x="3135374" y="4645989"/>
            <a:ext cx="1365140" cy="11637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65D56F-DE70-C4FE-9D73-0773EA473A57}"/>
              </a:ext>
            </a:extLst>
          </p:cNvPr>
          <p:cNvCxnSpPr>
            <a:cxnSpLocks/>
          </p:cNvCxnSpPr>
          <p:nvPr/>
        </p:nvCxnSpPr>
        <p:spPr>
          <a:xfrm flipH="1" flipV="1">
            <a:off x="4909213" y="4649663"/>
            <a:ext cx="490" cy="1210199"/>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08EA90-1E48-EAE0-EE52-51BB5D2BD081}"/>
              </a:ext>
            </a:extLst>
          </p:cNvPr>
          <p:cNvCxnSpPr>
            <a:stCxn id="30" idx="2"/>
            <a:endCxn id="2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C1DC017-20C5-1AC1-2FC9-451677D3DD80}"/>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5310D13-C204-460E-EB51-C4D7C9C6D7FE}"/>
              </a:ext>
            </a:extLst>
          </p:cNvPr>
          <p:cNvSpPr/>
          <p:nvPr/>
        </p:nvSpPr>
        <p:spPr>
          <a:xfrm>
            <a:off x="4505498" y="546256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3B846D0-8CD4-308F-DB1C-EA11CEF25482}"/>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1174574-7DFF-BAE4-E2DE-93655392BF6C}"/>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7003635-355A-4F32-5EA6-41C40AEB6F46}"/>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58C77FE3-555C-999C-31D7-7A28D5E20A7B}"/>
              </a:ext>
            </a:extLst>
          </p:cNvPr>
          <p:cNvCxnSpPr>
            <a:cxnSpLocks/>
          </p:cNvCxnSpPr>
          <p:nvPr/>
        </p:nvCxnSpPr>
        <p:spPr>
          <a:xfrm flipV="1">
            <a:off x="7208796" y="3234163"/>
            <a:ext cx="1338466" cy="1118667"/>
          </a:xfrm>
          <a:prstGeom prst="straightConnector1">
            <a:avLst/>
          </a:prstGeom>
          <a:ln w="381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68B3A3-9EBD-9147-64F9-F326DC91B3EE}"/>
              </a:ext>
            </a:extLst>
          </p:cNvPr>
          <p:cNvCxnSpPr>
            <a:cxnSpLocks/>
          </p:cNvCxnSpPr>
          <p:nvPr/>
        </p:nvCxnSpPr>
        <p:spPr>
          <a:xfrm>
            <a:off x="3278645" y="3224132"/>
            <a:ext cx="1221348" cy="1019543"/>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ECBD5C-89A7-32F9-1400-9F585E051F0F}"/>
              </a:ext>
            </a:extLst>
          </p:cNvPr>
          <p:cNvCxnSpPr>
            <a:cxnSpLocks/>
          </p:cNvCxnSpPr>
          <p:nvPr/>
        </p:nvCxnSpPr>
        <p:spPr>
          <a:xfrm>
            <a:off x="4905336" y="3424417"/>
            <a:ext cx="3877" cy="820424"/>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359ED77-9BD6-3C33-18CC-75C1706F481F}"/>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AD6A6772-8445-ECAD-B8C1-0C4BBEEE7E7C}"/>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5" name="Elbow Connector 24">
            <a:extLst>
              <a:ext uri="{FF2B5EF4-FFF2-40B4-BE49-F238E27FC236}">
                <a16:creationId xmlns:a16="http://schemas.microsoft.com/office/drawing/2014/main" id="{887A42A2-6141-BACA-5EC6-BB011B3DDA1C}"/>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B929715-F279-7381-D1DE-709E2177A498}"/>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22011302-0648-6914-203F-47517789B36B}"/>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ECA94F-D790-EC6F-8523-0D715DBADCB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B6C74EB3-4D64-BF1D-E087-EBDD6CD7F662}"/>
              </a:ext>
            </a:extLst>
          </p:cNvPr>
          <p:cNvSpPr/>
          <p:nvPr/>
        </p:nvSpPr>
        <p:spPr>
          <a:xfrm>
            <a:off x="4501131" y="30421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495E90F6-91BA-73A1-755D-19A18989DDE7}"/>
              </a:ext>
            </a:extLst>
          </p:cNvPr>
          <p:cNvSpPr/>
          <p:nvPr/>
        </p:nvSpPr>
        <p:spPr>
          <a:xfrm>
            <a:off x="2475249"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CFC9B538-BAB5-F17F-1F82-6615B9823C75}"/>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33" name="Rectangle 32">
            <a:extLst>
              <a:ext uri="{FF2B5EF4-FFF2-40B4-BE49-F238E27FC236}">
                <a16:creationId xmlns:a16="http://schemas.microsoft.com/office/drawing/2014/main" id="{4669B136-4099-DB72-3725-4C24AA64A96A}"/>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34" name="Rectangle 33">
            <a:extLst>
              <a:ext uri="{FF2B5EF4-FFF2-40B4-BE49-F238E27FC236}">
                <a16:creationId xmlns:a16="http://schemas.microsoft.com/office/drawing/2014/main" id="{82E107A7-5447-44CD-1A75-F0B16B87D93A}"/>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37" name="TextBox 36">
            <a:extLst>
              <a:ext uri="{FF2B5EF4-FFF2-40B4-BE49-F238E27FC236}">
                <a16:creationId xmlns:a16="http://schemas.microsoft.com/office/drawing/2014/main" id="{14F8C192-628A-FACF-9031-B7CCAA401A74}"/>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38" name="TextBox 37">
            <a:extLst>
              <a:ext uri="{FF2B5EF4-FFF2-40B4-BE49-F238E27FC236}">
                <a16:creationId xmlns:a16="http://schemas.microsoft.com/office/drawing/2014/main" id="{9D49279F-659F-A9B3-2723-0D5942B3F495}"/>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136046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6620450" y="1603766"/>
            <a:ext cx="5257800" cy="4757292"/>
          </a:xfrm>
        </p:spPr>
        <p:txBody>
          <a:bodyPr>
            <a:normAutofit lnSpcReduction="10000"/>
          </a:bodyPr>
          <a:lstStyle/>
          <a:p>
            <a:r>
              <a:rPr lang="en-US" dirty="0">
                <a:latin typeface="Arial" panose="020B0604020202020204" pitchFamily="34" charset="0"/>
                <a:cs typeface="Arial" panose="020B0604020202020204" pitchFamily="34" charset="0"/>
              </a:rPr>
              <a:t>24 sites</a:t>
            </a:r>
          </a:p>
          <a:p>
            <a:pPr lvl="1"/>
            <a:r>
              <a:rPr lang="en-US" dirty="0">
                <a:latin typeface="Arial" panose="020B0604020202020204" pitchFamily="34" charset="0"/>
                <a:cs typeface="Arial" panose="020B0604020202020204" pitchFamily="34" charset="0"/>
              </a:rPr>
              <a:t>12 in 2020</a:t>
            </a:r>
          </a:p>
          <a:p>
            <a:pPr lvl="1"/>
            <a:r>
              <a:rPr lang="en-US" dirty="0">
                <a:latin typeface="Arial" panose="020B0604020202020204" pitchFamily="34" charset="0"/>
                <a:cs typeface="Arial" panose="020B0604020202020204" pitchFamily="34" charset="0"/>
              </a:rPr>
              <a:t>15 in 2021 (3 from 2020)</a:t>
            </a:r>
          </a:p>
          <a:p>
            <a:pPr marL="0" indent="0">
              <a:buNone/>
            </a:pPr>
            <a:endParaRPr lang="en-US" sz="13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3 leaves of 5 most dominant species at each site</a:t>
            </a:r>
          </a:p>
          <a:p>
            <a:pPr lvl="1"/>
            <a:r>
              <a:rPr lang="en-US" dirty="0">
                <a:latin typeface="Arial" panose="020B0604020202020204" pitchFamily="34" charset="0"/>
                <a:cs typeface="Arial" panose="020B0604020202020204" pitchFamily="34" charset="0"/>
              </a:rPr>
              <a:t>Leaf nitrogen content</a:t>
            </a:r>
          </a:p>
          <a:p>
            <a:pPr lvl="1"/>
            <a:r>
              <a:rPr lang="en-US" dirty="0">
                <a:latin typeface="Arial" panose="020B0604020202020204" pitchFamily="34" charset="0"/>
                <a:cs typeface="Arial" panose="020B0604020202020204" pitchFamily="34" charset="0"/>
              </a:rPr>
              <a:t>Leaf 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a:t>
            </a:r>
            <a:r>
              <a:rPr lang="el-GR" dirty="0">
                <a:latin typeface="Arial" panose="020B0604020202020204" pitchFamily="34" charset="0"/>
                <a:cs typeface="Arial" panose="020B0604020202020204" pitchFamily="34" charset="0"/>
              </a:rPr>
              <a:t>δ</a:t>
            </a:r>
            <a:r>
              <a:rPr lang="en-US" baseline="30000" dirty="0">
                <a:latin typeface="Arial" panose="020B0604020202020204" pitchFamily="34" charset="0"/>
                <a:cs typeface="Arial" panose="020B0604020202020204" pitchFamily="34" charset="0"/>
              </a:rPr>
              <a:t>13</a:t>
            </a:r>
            <a:r>
              <a:rPr lang="en-US" dirty="0">
                <a:latin typeface="Arial" panose="020B0604020202020204" pitchFamily="34" charset="0"/>
                <a:cs typeface="Arial" panose="020B0604020202020204" pitchFamily="34" charset="0"/>
              </a:rPr>
              <a:t>C)</a:t>
            </a:r>
          </a:p>
          <a:p>
            <a:pPr lvl="1"/>
            <a:r>
              <a:rPr lang="en-US" dirty="0">
                <a:latin typeface="Arial" panose="020B0604020202020204" pitchFamily="34" charset="0"/>
                <a:cs typeface="Arial" panose="020B0604020202020204" pitchFamily="34" charset="0"/>
              </a:rPr>
              <a:t>Cost of acquiring nitrogen relative to water (</a:t>
            </a:r>
            <a:r>
              <a:rPr lang="el-GR" i="1"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Composite soil sample</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58</a:t>
            </a:fld>
            <a:endParaRPr lang="en-US"/>
          </a:p>
        </p:txBody>
      </p:sp>
      <p:sp>
        <p:nvSpPr>
          <p:cNvPr id="4" name="Title 3">
            <a:extLst>
              <a:ext uri="{FF2B5EF4-FFF2-40B4-BE49-F238E27FC236}">
                <a16:creationId xmlns:a16="http://schemas.microsoft.com/office/drawing/2014/main" id="{60D8D914-28A2-1B6B-1F67-4429404FD86F}"/>
              </a:ext>
            </a:extLst>
          </p:cNvPr>
          <p:cNvSpPr>
            <a:spLocks noGrp="1"/>
          </p:cNvSpPr>
          <p:nvPr>
            <p:ph type="title"/>
          </p:nvPr>
        </p:nvSpPr>
        <p:spPr/>
        <p:txBody>
          <a:bodyPr/>
          <a:lstStyle/>
          <a:p>
            <a:r>
              <a:rPr lang="en-US" dirty="0"/>
              <a:t>Field gradient experiment</a:t>
            </a:r>
          </a:p>
        </p:txBody>
      </p:sp>
      <p:pic>
        <p:nvPicPr>
          <p:cNvPr id="10" name="Picture 9" descr="Chart&#10;&#10;Description automatically generated">
            <a:extLst>
              <a:ext uri="{FF2B5EF4-FFF2-40B4-BE49-F238E27FC236}">
                <a16:creationId xmlns:a16="http://schemas.microsoft.com/office/drawing/2014/main" id="{3C6D551C-4311-AABA-5275-91D0F098AC75}"/>
              </a:ext>
            </a:extLst>
          </p:cNvPr>
          <p:cNvPicPr>
            <a:picLocks noChangeAspect="1"/>
          </p:cNvPicPr>
          <p:nvPr/>
        </p:nvPicPr>
        <p:blipFill rotWithShape="1">
          <a:blip r:embed="rId2"/>
          <a:srcRect r="50406" b="14760"/>
          <a:stretch/>
        </p:blipFill>
        <p:spPr>
          <a:xfrm>
            <a:off x="321499" y="1300623"/>
            <a:ext cx="5908820" cy="4055198"/>
          </a:xfrm>
          <a:prstGeom prst="rect">
            <a:avLst/>
          </a:prstGeom>
        </p:spPr>
      </p:pic>
      <p:sp>
        <p:nvSpPr>
          <p:cNvPr id="3" name="TextBox 2">
            <a:extLst>
              <a:ext uri="{FF2B5EF4-FFF2-40B4-BE49-F238E27FC236}">
                <a16:creationId xmlns:a16="http://schemas.microsoft.com/office/drawing/2014/main" id="{681AFFAC-D9F7-DDFC-30DF-193D6F10E710}"/>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5" name="Rectangle 4">
            <a:extLst>
              <a:ext uri="{FF2B5EF4-FFF2-40B4-BE49-F238E27FC236}">
                <a16:creationId xmlns:a16="http://schemas.microsoft.com/office/drawing/2014/main" id="{4AA25FC6-CCDA-E6DC-0CBE-DAC64851D95D}"/>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7" name="Rectangle 6">
            <a:extLst>
              <a:ext uri="{FF2B5EF4-FFF2-40B4-BE49-F238E27FC236}">
                <a16:creationId xmlns:a16="http://schemas.microsoft.com/office/drawing/2014/main" id="{449E9D83-0C7B-AF80-706C-6F411D262C90}"/>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8" name="Rectangle 7">
            <a:extLst>
              <a:ext uri="{FF2B5EF4-FFF2-40B4-BE49-F238E27FC236}">
                <a16:creationId xmlns:a16="http://schemas.microsoft.com/office/drawing/2014/main" id="{8C6F29A0-07A7-FBB8-DED8-C1BB689C9E0B}"/>
              </a:ext>
            </a:extLst>
          </p:cNvPr>
          <p:cNvSpPr/>
          <p:nvPr/>
        </p:nvSpPr>
        <p:spPr>
          <a:xfrm>
            <a:off x="321499" y="1309620"/>
            <a:ext cx="516701" cy="415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9771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406CF06-5AED-39C2-6C8D-14AD20E3774F}"/>
              </a:ext>
            </a:extLst>
          </p:cNvPr>
          <p:cNvSpPr>
            <a:spLocks noGrp="1"/>
          </p:cNvSpPr>
          <p:nvPr>
            <p:ph idx="1"/>
          </p:nvPr>
        </p:nvSpPr>
        <p:spPr>
          <a:xfrm>
            <a:off x="6306207" y="1629352"/>
            <a:ext cx="5438585" cy="4757292"/>
          </a:xfrm>
        </p:spPr>
        <p:txBody>
          <a:bodyPr>
            <a:normAutofit/>
          </a:bodyPr>
          <a:lstStyle/>
          <a:p>
            <a:r>
              <a:rPr lang="en-US" dirty="0">
                <a:latin typeface="Arial" panose="020B0604020202020204" pitchFamily="34" charset="0"/>
                <a:cs typeface="Arial" panose="020B0604020202020204" pitchFamily="34" charset="0"/>
              </a:rPr>
              <a:t>Climate characteristics</a:t>
            </a:r>
          </a:p>
          <a:p>
            <a:pPr lvl="1"/>
            <a:r>
              <a:rPr lang="en-US" dirty="0">
                <a:latin typeface="Arial" panose="020B0604020202020204" pitchFamily="34" charset="0"/>
                <a:cs typeface="Arial" panose="020B0604020202020204" pitchFamily="34" charset="0"/>
              </a:rPr>
              <a:t>Daily vapor pressure deficit</a:t>
            </a:r>
          </a:p>
          <a:p>
            <a:pPr marL="457200" lvl="1"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Edaphic characteristics</a:t>
            </a:r>
          </a:p>
          <a:p>
            <a:pPr lvl="1"/>
            <a:r>
              <a:rPr lang="en-US" dirty="0">
                <a:latin typeface="Arial" panose="020B0604020202020204" pitchFamily="34" charset="0"/>
                <a:cs typeface="Arial" panose="020B0604020202020204" pitchFamily="34" charset="0"/>
              </a:rPr>
              <a:t>Soil nitrogen availability (NO</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-N)</a:t>
            </a:r>
          </a:p>
          <a:p>
            <a:pPr lvl="1"/>
            <a:r>
              <a:rPr lang="en-US" dirty="0">
                <a:latin typeface="Arial" panose="020B0604020202020204" pitchFamily="34" charset="0"/>
                <a:cs typeface="Arial" panose="020B0604020202020204" pitchFamily="34" charset="0"/>
              </a:rPr>
              <a:t>Soil moisture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Timescales for vapor pressure deficit and soil moisture determined using model selection</a:t>
            </a:r>
          </a:p>
        </p:txBody>
      </p:sp>
      <p:sp>
        <p:nvSpPr>
          <p:cNvPr id="2" name="Slide Number Placeholder 1">
            <a:extLst>
              <a:ext uri="{FF2B5EF4-FFF2-40B4-BE49-F238E27FC236}">
                <a16:creationId xmlns:a16="http://schemas.microsoft.com/office/drawing/2014/main" id="{230FE742-731B-A74E-9B31-492A8BCD25F2}"/>
              </a:ext>
            </a:extLst>
          </p:cNvPr>
          <p:cNvSpPr>
            <a:spLocks noGrp="1"/>
          </p:cNvSpPr>
          <p:nvPr>
            <p:ph type="sldNum" sz="quarter" idx="12"/>
          </p:nvPr>
        </p:nvSpPr>
        <p:spPr/>
        <p:txBody>
          <a:bodyPr/>
          <a:lstStyle/>
          <a:p>
            <a:fld id="{CE250C90-A217-6949-8BD2-2F5146168076}" type="slidenum">
              <a:rPr lang="en-US" smtClean="0"/>
              <a:t>59</a:t>
            </a:fld>
            <a:endParaRPr lang="en-US"/>
          </a:p>
        </p:txBody>
      </p:sp>
      <p:sp>
        <p:nvSpPr>
          <p:cNvPr id="3" name="TextBox 2">
            <a:extLst>
              <a:ext uri="{FF2B5EF4-FFF2-40B4-BE49-F238E27FC236}">
                <a16:creationId xmlns:a16="http://schemas.microsoft.com/office/drawing/2014/main" id="{C6121EF9-8894-3892-9B71-0661F7F59BA5}"/>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5" name="Rectangle 4">
            <a:extLst>
              <a:ext uri="{FF2B5EF4-FFF2-40B4-BE49-F238E27FC236}">
                <a16:creationId xmlns:a16="http://schemas.microsoft.com/office/drawing/2014/main" id="{EBDCEA0F-36F0-84DE-F6D2-D6B6877F3CF0}"/>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7" name="Rectangle 6">
            <a:extLst>
              <a:ext uri="{FF2B5EF4-FFF2-40B4-BE49-F238E27FC236}">
                <a16:creationId xmlns:a16="http://schemas.microsoft.com/office/drawing/2014/main" id="{70E61917-E181-3B92-3A23-D58DF8280257}"/>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pic>
        <p:nvPicPr>
          <p:cNvPr id="13" name="Picture 12" descr="Chart&#10;&#10;Description automatically generated">
            <a:extLst>
              <a:ext uri="{FF2B5EF4-FFF2-40B4-BE49-F238E27FC236}">
                <a16:creationId xmlns:a16="http://schemas.microsoft.com/office/drawing/2014/main" id="{C2E1B85E-F968-9091-1317-C03CC543C0F7}"/>
              </a:ext>
            </a:extLst>
          </p:cNvPr>
          <p:cNvPicPr>
            <a:picLocks noChangeAspect="1"/>
          </p:cNvPicPr>
          <p:nvPr/>
        </p:nvPicPr>
        <p:blipFill rotWithShape="1">
          <a:blip r:embed="rId2"/>
          <a:srcRect r="50406" b="14760"/>
          <a:stretch/>
        </p:blipFill>
        <p:spPr>
          <a:xfrm>
            <a:off x="321499" y="1300623"/>
            <a:ext cx="5908820" cy="4055198"/>
          </a:xfrm>
          <a:prstGeom prst="rect">
            <a:avLst/>
          </a:prstGeom>
        </p:spPr>
      </p:pic>
      <p:sp>
        <p:nvSpPr>
          <p:cNvPr id="14" name="Rectangle 13">
            <a:extLst>
              <a:ext uri="{FF2B5EF4-FFF2-40B4-BE49-F238E27FC236}">
                <a16:creationId xmlns:a16="http://schemas.microsoft.com/office/drawing/2014/main" id="{231FE6AD-3286-1478-FFEF-A0D818BD8E8E}"/>
              </a:ext>
            </a:extLst>
          </p:cNvPr>
          <p:cNvSpPr/>
          <p:nvPr/>
        </p:nvSpPr>
        <p:spPr>
          <a:xfrm>
            <a:off x="321499" y="1309620"/>
            <a:ext cx="516701" cy="415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3">
            <a:extLst>
              <a:ext uri="{FF2B5EF4-FFF2-40B4-BE49-F238E27FC236}">
                <a16:creationId xmlns:a16="http://schemas.microsoft.com/office/drawing/2014/main" id="{4ACC165C-6988-CC0A-1AC8-4EF5B111DB20}"/>
              </a:ext>
            </a:extLst>
          </p:cNvPr>
          <p:cNvSpPr>
            <a:spLocks noGrp="1"/>
          </p:cNvSpPr>
          <p:nvPr>
            <p:ph type="title"/>
          </p:nvPr>
        </p:nvSpPr>
        <p:spPr>
          <a:xfrm>
            <a:off x="838200" y="365125"/>
            <a:ext cx="10515600" cy="1325563"/>
          </a:xfrm>
        </p:spPr>
        <p:txBody>
          <a:bodyPr/>
          <a:lstStyle/>
          <a:p>
            <a:r>
              <a:rPr lang="en-US" dirty="0"/>
              <a:t>Field gradient experiment</a:t>
            </a:r>
          </a:p>
        </p:txBody>
      </p:sp>
    </p:spTree>
    <p:extLst>
      <p:ext uri="{BB962C8B-B14F-4D97-AF65-F5344CB8AC3E}">
        <p14:creationId xmlns:p14="http://schemas.microsoft.com/office/powerpoint/2010/main" val="2346758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A0961-84EF-E81C-8704-FAE292F71D6C}"/>
              </a:ext>
            </a:extLst>
          </p:cNvPr>
          <p:cNvSpPr>
            <a:spLocks noGrp="1"/>
          </p:cNvSpPr>
          <p:nvPr>
            <p:ph type="title"/>
          </p:nvPr>
        </p:nvSpPr>
        <p:spPr/>
        <p:txBody>
          <a:bodyPr>
            <a:normAutofit fontScale="90000"/>
          </a:bodyPr>
          <a:lstStyle/>
          <a:p>
            <a:r>
              <a:rPr lang="en-US" sz="3200" dirty="0">
                <a:latin typeface="Arial" panose="020B0604020202020204" pitchFamily="34" charset="0"/>
                <a:cs typeface="Arial" panose="020B0604020202020204" pitchFamily="34" charset="0"/>
              </a:rPr>
              <a:t>TBMs simulate photosynthesis through linear relationships between leaf nitrogen content and photosynthetic capacity…</a:t>
            </a:r>
          </a:p>
        </p:txBody>
      </p:sp>
      <p:sp>
        <p:nvSpPr>
          <p:cNvPr id="4" name="Slide Number Placeholder 3">
            <a:extLst>
              <a:ext uri="{FF2B5EF4-FFF2-40B4-BE49-F238E27FC236}">
                <a16:creationId xmlns:a16="http://schemas.microsoft.com/office/drawing/2014/main" id="{DEF6DC06-148D-431C-B0A9-C16323022C49}"/>
              </a:ext>
            </a:extLst>
          </p:cNvPr>
          <p:cNvSpPr>
            <a:spLocks noGrp="1"/>
          </p:cNvSpPr>
          <p:nvPr>
            <p:ph type="sldNum" sz="quarter" idx="12"/>
          </p:nvPr>
        </p:nvSpPr>
        <p:spPr/>
        <p:txBody>
          <a:bodyPr/>
          <a:lstStyle/>
          <a:p>
            <a:fld id="{10B35473-280C-E043-9392-7E81C67433BF}" type="slidenum">
              <a:rPr lang="en-US" smtClean="0"/>
              <a:t>6</a:t>
            </a:fld>
            <a:endParaRPr lang="en-US"/>
          </a:p>
        </p:txBody>
      </p:sp>
      <p:pic>
        <p:nvPicPr>
          <p:cNvPr id="7" name="Picture 6">
            <a:extLst>
              <a:ext uri="{FF2B5EF4-FFF2-40B4-BE49-F238E27FC236}">
                <a16:creationId xmlns:a16="http://schemas.microsoft.com/office/drawing/2014/main" id="{78EDC2EA-5003-FCA5-89D2-D65F2F5B023F}"/>
              </a:ext>
            </a:extLst>
          </p:cNvPr>
          <p:cNvPicPr>
            <a:picLocks noChangeAspect="1"/>
          </p:cNvPicPr>
          <p:nvPr/>
        </p:nvPicPr>
        <p:blipFill>
          <a:blip r:embed="rId2"/>
          <a:stretch>
            <a:fillRect/>
          </a:stretch>
        </p:blipFill>
        <p:spPr>
          <a:xfrm>
            <a:off x="987890" y="1661795"/>
            <a:ext cx="4564655" cy="4899025"/>
          </a:xfrm>
          <a:prstGeom prst="rect">
            <a:avLst/>
          </a:prstGeom>
        </p:spPr>
      </p:pic>
      <p:sp>
        <p:nvSpPr>
          <p:cNvPr id="3" name="TextBox 2">
            <a:extLst>
              <a:ext uri="{FF2B5EF4-FFF2-40B4-BE49-F238E27FC236}">
                <a16:creationId xmlns:a16="http://schemas.microsoft.com/office/drawing/2014/main" id="{E9F99913-CCA4-4458-D36D-46167C06F53B}"/>
              </a:ext>
            </a:extLst>
          </p:cNvPr>
          <p:cNvSpPr txBox="1"/>
          <p:nvPr/>
        </p:nvSpPr>
        <p:spPr>
          <a:xfrm>
            <a:off x="0" y="6582975"/>
            <a:ext cx="182934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(1989) </a:t>
            </a:r>
            <a:r>
              <a:rPr lang="en-US" sz="1200" i="1" dirty="0" err="1">
                <a:latin typeface="Arial" panose="020B0604020202020204" pitchFamily="34" charset="0"/>
                <a:cs typeface="Arial" panose="020B0604020202020204" pitchFamily="34" charset="0"/>
              </a:rPr>
              <a:t>Oecologia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03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E5CF-F4D6-E20B-1214-7F0BA6715FE0}"/>
              </a:ext>
            </a:extLst>
          </p:cNvPr>
          <p:cNvSpPr>
            <a:spLocks noGrp="1"/>
          </p:cNvSpPr>
          <p:nvPr>
            <p:ph type="title"/>
          </p:nvPr>
        </p:nvSpPr>
        <p:spPr/>
        <p:txBody>
          <a:bodyPr>
            <a:normAutofit/>
          </a:bodyPr>
          <a:lstStyle/>
          <a:p>
            <a:r>
              <a:rPr lang="el-GR" i="1" dirty="0"/>
              <a:t>β</a:t>
            </a:r>
            <a:r>
              <a:rPr lang="en-US" dirty="0"/>
              <a:t> </a:t>
            </a:r>
            <a:r>
              <a:rPr lang="en-US" b="1" dirty="0">
                <a:solidFill>
                  <a:srgbClr val="C00000"/>
                </a:solidFill>
              </a:rPr>
              <a:t>decreases</a:t>
            </a:r>
            <a:r>
              <a:rPr lang="en-US" dirty="0"/>
              <a:t> with increasing soil nitrogen</a:t>
            </a:r>
            <a:r>
              <a:rPr lang="en-US" dirty="0">
                <a:solidFill>
                  <a:schemeClr val="bg1"/>
                </a:solidFill>
              </a:rPr>
              <a:t>, but is not modified by soil moisture</a:t>
            </a:r>
          </a:p>
        </p:txBody>
      </p:sp>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60</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31" name="Picture 30" descr="Chart, scatter chart&#10;&#10;Description automatically generated">
            <a:extLst>
              <a:ext uri="{FF2B5EF4-FFF2-40B4-BE49-F238E27FC236}">
                <a16:creationId xmlns:a16="http://schemas.microsoft.com/office/drawing/2014/main" id="{89719A4F-13C2-8B07-7E3E-61525C4F7A76}"/>
              </a:ext>
            </a:extLst>
          </p:cNvPr>
          <p:cNvPicPr>
            <a:picLocks noChangeAspect="1"/>
          </p:cNvPicPr>
          <p:nvPr/>
        </p:nvPicPr>
        <p:blipFill>
          <a:blip r:embed="rId2"/>
          <a:stretch>
            <a:fillRect/>
          </a:stretch>
        </p:blipFill>
        <p:spPr>
          <a:xfrm>
            <a:off x="838200" y="1879890"/>
            <a:ext cx="10859086" cy="4072158"/>
          </a:xfrm>
          <a:prstGeom prst="rect">
            <a:avLst/>
          </a:prstGeom>
        </p:spPr>
      </p:pic>
      <p:sp>
        <p:nvSpPr>
          <p:cNvPr id="3" name="Rectangle 2">
            <a:extLst>
              <a:ext uri="{FF2B5EF4-FFF2-40B4-BE49-F238E27FC236}">
                <a16:creationId xmlns:a16="http://schemas.microsoft.com/office/drawing/2014/main" id="{1019F8F3-575F-67BF-5BDD-35D67280E0AE}"/>
              </a:ext>
            </a:extLst>
          </p:cNvPr>
          <p:cNvSpPr/>
          <p:nvPr/>
        </p:nvSpPr>
        <p:spPr>
          <a:xfrm>
            <a:off x="5942086" y="2014660"/>
            <a:ext cx="3547989" cy="3217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651970-3F43-71D3-58E9-4F1B2D8C0426}"/>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8B574318-55DF-CC58-45D1-E230184982A0}"/>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92A1A205-2C4F-ED5F-743C-42AE2C9FC803}"/>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Tree>
    <p:extLst>
      <p:ext uri="{BB962C8B-B14F-4D97-AF65-F5344CB8AC3E}">
        <p14:creationId xmlns:p14="http://schemas.microsoft.com/office/powerpoint/2010/main" val="1218605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E5CF-F4D6-E20B-1214-7F0BA6715FE0}"/>
              </a:ext>
            </a:extLst>
          </p:cNvPr>
          <p:cNvSpPr>
            <a:spLocks noGrp="1"/>
          </p:cNvSpPr>
          <p:nvPr>
            <p:ph type="title"/>
          </p:nvPr>
        </p:nvSpPr>
        <p:spPr/>
        <p:txBody>
          <a:bodyPr>
            <a:normAutofit/>
          </a:bodyPr>
          <a:lstStyle/>
          <a:p>
            <a:r>
              <a:rPr lang="el-GR" i="1" dirty="0"/>
              <a:t>β</a:t>
            </a:r>
            <a:r>
              <a:rPr lang="en-US" dirty="0"/>
              <a:t> </a:t>
            </a:r>
            <a:r>
              <a:rPr lang="en-US" b="1" dirty="0">
                <a:solidFill>
                  <a:srgbClr val="C00000"/>
                </a:solidFill>
              </a:rPr>
              <a:t>decreases</a:t>
            </a:r>
            <a:r>
              <a:rPr lang="en-US" dirty="0"/>
              <a:t> with increasing soil nitrogen, but is </a:t>
            </a:r>
            <a:r>
              <a:rPr lang="en-US" b="1" u="sng" dirty="0"/>
              <a:t>not</a:t>
            </a:r>
            <a:r>
              <a:rPr lang="en-US" dirty="0"/>
              <a:t> modified by soil moisture</a:t>
            </a:r>
          </a:p>
        </p:txBody>
      </p:sp>
      <p:sp>
        <p:nvSpPr>
          <p:cNvPr id="4" name="Slide Number Placeholder 3">
            <a:extLst>
              <a:ext uri="{FF2B5EF4-FFF2-40B4-BE49-F238E27FC236}">
                <a16:creationId xmlns:a16="http://schemas.microsoft.com/office/drawing/2014/main" id="{CF1BB025-EEDC-6570-20D7-1F981F01D558}"/>
              </a:ext>
            </a:extLst>
          </p:cNvPr>
          <p:cNvSpPr>
            <a:spLocks noGrp="1"/>
          </p:cNvSpPr>
          <p:nvPr>
            <p:ph type="sldNum" sz="quarter" idx="12"/>
          </p:nvPr>
        </p:nvSpPr>
        <p:spPr/>
        <p:txBody>
          <a:bodyPr/>
          <a:lstStyle/>
          <a:p>
            <a:fld id="{CE250C90-A217-6949-8BD2-2F5146168076}" type="slidenum">
              <a:rPr lang="en-US" smtClean="0"/>
              <a:pPr/>
              <a:t>61</a:t>
            </a:fld>
            <a:endParaRPr lang="en-US" sz="2000"/>
          </a:p>
        </p:txBody>
      </p:sp>
      <p:sp>
        <p:nvSpPr>
          <p:cNvPr id="6" name="Rectangle 5">
            <a:extLst>
              <a:ext uri="{FF2B5EF4-FFF2-40B4-BE49-F238E27FC236}">
                <a16:creationId xmlns:a16="http://schemas.microsoft.com/office/drawing/2014/main" id="{02E47680-8BC5-2B49-D3D3-DB5E262681BB}"/>
              </a:ext>
            </a:extLst>
          </p:cNvPr>
          <p:cNvSpPr/>
          <p:nvPr/>
        </p:nvSpPr>
        <p:spPr>
          <a:xfrm>
            <a:off x="2770519" y="2908046"/>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pic>
        <p:nvPicPr>
          <p:cNvPr id="31" name="Picture 30" descr="Chart, scatter chart&#10;&#10;Description automatically generated">
            <a:extLst>
              <a:ext uri="{FF2B5EF4-FFF2-40B4-BE49-F238E27FC236}">
                <a16:creationId xmlns:a16="http://schemas.microsoft.com/office/drawing/2014/main" id="{89719A4F-13C2-8B07-7E3E-61525C4F7A76}"/>
              </a:ext>
            </a:extLst>
          </p:cNvPr>
          <p:cNvPicPr>
            <a:picLocks noChangeAspect="1"/>
          </p:cNvPicPr>
          <p:nvPr/>
        </p:nvPicPr>
        <p:blipFill>
          <a:blip r:embed="rId2"/>
          <a:stretch>
            <a:fillRect/>
          </a:stretch>
        </p:blipFill>
        <p:spPr>
          <a:xfrm>
            <a:off x="838200" y="1879890"/>
            <a:ext cx="10859086" cy="4072158"/>
          </a:xfrm>
          <a:prstGeom prst="rect">
            <a:avLst/>
          </a:prstGeom>
        </p:spPr>
      </p:pic>
      <p:sp>
        <p:nvSpPr>
          <p:cNvPr id="3" name="TextBox 2">
            <a:extLst>
              <a:ext uri="{FF2B5EF4-FFF2-40B4-BE49-F238E27FC236}">
                <a16:creationId xmlns:a16="http://schemas.microsoft.com/office/drawing/2014/main" id="{43CC8362-F2E5-1729-2C10-4F2944513279}"/>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5" name="Rectangle 4">
            <a:extLst>
              <a:ext uri="{FF2B5EF4-FFF2-40B4-BE49-F238E27FC236}">
                <a16:creationId xmlns:a16="http://schemas.microsoft.com/office/drawing/2014/main" id="{CE661C6B-42E6-C8A8-5ADF-2EE3499D752A}"/>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7" name="Rectangle 6">
            <a:extLst>
              <a:ext uri="{FF2B5EF4-FFF2-40B4-BE49-F238E27FC236}">
                <a16:creationId xmlns:a16="http://schemas.microsoft.com/office/drawing/2014/main" id="{E1E3C875-1997-5BF1-CA9D-6CDF3947C83A}"/>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Tree>
    <p:extLst>
      <p:ext uri="{BB962C8B-B14F-4D97-AF65-F5344CB8AC3E}">
        <p14:creationId xmlns:p14="http://schemas.microsoft.com/office/powerpoint/2010/main" val="2939274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fontScale="90000"/>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a:t>
            </a:r>
            <a:r>
              <a:rPr lang="en-US" b="1" dirty="0">
                <a:solidFill>
                  <a:srgbClr val="C00000"/>
                </a:solidFill>
              </a:rPr>
              <a:t>decreases</a:t>
            </a:r>
            <a:r>
              <a:rPr lang="en-US" dirty="0"/>
              <a:t> with increasing vapor pressure deficit, but is </a:t>
            </a:r>
            <a:r>
              <a:rPr lang="en-US" b="1" dirty="0"/>
              <a:t>not</a:t>
            </a:r>
            <a:r>
              <a:rPr lang="en-US" dirty="0"/>
              <a:t> modified by soil resource availability</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62</a:t>
            </a:fld>
            <a:endParaRPr lang="en-US" sz="2000"/>
          </a:p>
        </p:txBody>
      </p:sp>
      <p:sp>
        <p:nvSpPr>
          <p:cNvPr id="15" name="Rectangle 14">
            <a:extLst>
              <a:ext uri="{FF2B5EF4-FFF2-40B4-BE49-F238E27FC236}">
                <a16:creationId xmlns:a16="http://schemas.microsoft.com/office/drawing/2014/main" id="{2B569B27-1F0E-AAD9-67D3-A7D0ABCEFCC8}"/>
              </a:ext>
            </a:extLst>
          </p:cNvPr>
          <p:cNvSpPr/>
          <p:nvPr/>
        </p:nvSpPr>
        <p:spPr>
          <a:xfrm>
            <a:off x="514094" y="350100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sp>
        <p:nvSpPr>
          <p:cNvPr id="3" name="TextBox 2">
            <a:extLst>
              <a:ext uri="{FF2B5EF4-FFF2-40B4-BE49-F238E27FC236}">
                <a16:creationId xmlns:a16="http://schemas.microsoft.com/office/drawing/2014/main" id="{14A58EF6-0ACD-9BF6-FF87-347BE752F525}"/>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5" name="Rectangle 4">
            <a:extLst>
              <a:ext uri="{FF2B5EF4-FFF2-40B4-BE49-F238E27FC236}">
                <a16:creationId xmlns:a16="http://schemas.microsoft.com/office/drawing/2014/main" id="{6E679C8C-E052-F661-ACE7-7AA35769BF73}"/>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6" name="Rectangle 5">
            <a:extLst>
              <a:ext uri="{FF2B5EF4-FFF2-40B4-BE49-F238E27FC236}">
                <a16:creationId xmlns:a16="http://schemas.microsoft.com/office/drawing/2014/main" id="{68D53113-007E-0ED4-D914-FACB0CA9E562}"/>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grpSp>
        <p:nvGrpSpPr>
          <p:cNvPr id="10" name="Group 9">
            <a:extLst>
              <a:ext uri="{FF2B5EF4-FFF2-40B4-BE49-F238E27FC236}">
                <a16:creationId xmlns:a16="http://schemas.microsoft.com/office/drawing/2014/main" id="{8A91A2FD-CA90-6102-2BEF-BD986088BAA0}"/>
              </a:ext>
            </a:extLst>
          </p:cNvPr>
          <p:cNvGrpSpPr/>
          <p:nvPr/>
        </p:nvGrpSpPr>
        <p:grpSpPr>
          <a:xfrm>
            <a:off x="388073" y="2018487"/>
            <a:ext cx="11415853" cy="3437361"/>
            <a:chOff x="404218" y="2392526"/>
            <a:chExt cx="9810517" cy="2719326"/>
          </a:xfrm>
        </p:grpSpPr>
        <p:pic>
          <p:nvPicPr>
            <p:cNvPr id="44" name="Picture 43" descr="Calendar&#10;&#10;Description automatically generated with medium confidence">
              <a:extLst>
                <a:ext uri="{FF2B5EF4-FFF2-40B4-BE49-F238E27FC236}">
                  <a16:creationId xmlns:a16="http://schemas.microsoft.com/office/drawing/2014/main" id="{A55CE328-9F9F-A88D-6E06-46E677563F85}"/>
                </a:ext>
              </a:extLst>
            </p:cNvPr>
            <p:cNvPicPr>
              <a:picLocks noChangeAspect="1"/>
            </p:cNvPicPr>
            <p:nvPr/>
          </p:nvPicPr>
          <p:blipFill rotWithShape="1">
            <a:blip r:embed="rId2"/>
            <a:srcRect b="50507"/>
            <a:stretch/>
          </p:blipFill>
          <p:spPr>
            <a:xfrm>
              <a:off x="404218" y="2466797"/>
              <a:ext cx="5720106" cy="2630080"/>
            </a:xfrm>
            <a:prstGeom prst="rect">
              <a:avLst/>
            </a:prstGeom>
          </p:spPr>
        </p:pic>
        <p:pic>
          <p:nvPicPr>
            <p:cNvPr id="8" name="Picture 7" descr="Calendar&#10;&#10;Description automatically generated with medium confidence">
              <a:extLst>
                <a:ext uri="{FF2B5EF4-FFF2-40B4-BE49-F238E27FC236}">
                  <a16:creationId xmlns:a16="http://schemas.microsoft.com/office/drawing/2014/main" id="{DDC7D3D9-780D-9554-A916-3C6555AF3731}"/>
                </a:ext>
              </a:extLst>
            </p:cNvPr>
            <p:cNvPicPr>
              <a:picLocks noChangeAspect="1"/>
            </p:cNvPicPr>
            <p:nvPr/>
          </p:nvPicPr>
          <p:blipFill rotWithShape="1">
            <a:blip r:embed="rId2"/>
            <a:srcRect l="-1" t="48827" r="49695"/>
            <a:stretch/>
          </p:blipFill>
          <p:spPr>
            <a:xfrm>
              <a:off x="6096000" y="2392526"/>
              <a:ext cx="2877519" cy="2719326"/>
            </a:xfrm>
            <a:prstGeom prst="rect">
              <a:avLst/>
            </a:prstGeom>
          </p:spPr>
        </p:pic>
        <p:pic>
          <p:nvPicPr>
            <p:cNvPr id="9" name="Picture 8" descr="Calendar&#10;&#10;Description automatically generated with medium confidence">
              <a:extLst>
                <a:ext uri="{FF2B5EF4-FFF2-40B4-BE49-F238E27FC236}">
                  <a16:creationId xmlns:a16="http://schemas.microsoft.com/office/drawing/2014/main" id="{4F5659C7-1174-2217-2F6E-B93D0F45114F}"/>
                </a:ext>
              </a:extLst>
            </p:cNvPr>
            <p:cNvPicPr>
              <a:picLocks noChangeAspect="1"/>
            </p:cNvPicPr>
            <p:nvPr/>
          </p:nvPicPr>
          <p:blipFill rotWithShape="1">
            <a:blip r:embed="rId2"/>
            <a:srcRect l="67554" t="64224" r="10746" b="22214"/>
            <a:stretch/>
          </p:blipFill>
          <p:spPr>
            <a:xfrm>
              <a:off x="8973519" y="3240829"/>
              <a:ext cx="1241216" cy="720671"/>
            </a:xfrm>
            <a:prstGeom prst="rect">
              <a:avLst/>
            </a:prstGeom>
          </p:spPr>
        </p:pic>
      </p:grpSp>
      <p:sp>
        <p:nvSpPr>
          <p:cNvPr id="11" name="Rectangle 10">
            <a:extLst>
              <a:ext uri="{FF2B5EF4-FFF2-40B4-BE49-F238E27FC236}">
                <a16:creationId xmlns:a16="http://schemas.microsoft.com/office/drawing/2014/main" id="{31C853A1-23A3-E3B9-6790-F4DD786926A0}"/>
              </a:ext>
            </a:extLst>
          </p:cNvPr>
          <p:cNvSpPr/>
          <p:nvPr/>
        </p:nvSpPr>
        <p:spPr>
          <a:xfrm>
            <a:off x="428095" y="2093440"/>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841F63-7329-AA4B-AD59-8F10FAB07380}"/>
              </a:ext>
            </a:extLst>
          </p:cNvPr>
          <p:cNvSpPr/>
          <p:nvPr/>
        </p:nvSpPr>
        <p:spPr>
          <a:xfrm>
            <a:off x="6999890" y="2116796"/>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1B182C-7C95-2E93-E898-E2AAC8CC073A}"/>
              </a:ext>
            </a:extLst>
          </p:cNvPr>
          <p:cNvSpPr/>
          <p:nvPr/>
        </p:nvSpPr>
        <p:spPr>
          <a:xfrm>
            <a:off x="3716128" y="2048110"/>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84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DC88-75C4-AED7-D432-A969095934AB}"/>
              </a:ext>
            </a:extLst>
          </p:cNvPr>
          <p:cNvSpPr>
            <a:spLocks noGrp="1"/>
          </p:cNvSpPr>
          <p:nvPr>
            <p:ph type="title"/>
          </p:nvPr>
        </p:nvSpPr>
        <p:spPr/>
        <p:txBody>
          <a:bodyPr>
            <a:normAutofit/>
          </a:bodyPr>
          <a:lstStyle/>
          <a:p>
            <a:r>
              <a:rPr lang="en-US" i="1" dirty="0"/>
              <a:t>N</a:t>
            </a:r>
            <a:r>
              <a:rPr lang="en-US" baseline="-25000" dirty="0"/>
              <a:t>area</a:t>
            </a:r>
            <a:r>
              <a:rPr lang="en-US" dirty="0"/>
              <a:t> </a:t>
            </a:r>
            <a:r>
              <a:rPr lang="en-US" b="1" dirty="0">
                <a:solidFill>
                  <a:schemeClr val="accent1">
                    <a:lumMod val="75000"/>
                  </a:schemeClr>
                </a:solidFill>
              </a:rPr>
              <a:t>increases</a:t>
            </a:r>
            <a:r>
              <a:rPr lang="en-US" dirty="0"/>
              <a:t> with increasing soil nitrogen availability</a:t>
            </a:r>
            <a:endParaRPr lang="en-US" i="1" dirty="0"/>
          </a:p>
        </p:txBody>
      </p:sp>
      <p:sp>
        <p:nvSpPr>
          <p:cNvPr id="4" name="Slide Number Placeholder 3">
            <a:extLst>
              <a:ext uri="{FF2B5EF4-FFF2-40B4-BE49-F238E27FC236}">
                <a16:creationId xmlns:a16="http://schemas.microsoft.com/office/drawing/2014/main" id="{0138638A-8F4F-46DF-0217-AA102DA396F6}"/>
              </a:ext>
            </a:extLst>
          </p:cNvPr>
          <p:cNvSpPr>
            <a:spLocks noGrp="1"/>
          </p:cNvSpPr>
          <p:nvPr>
            <p:ph type="sldNum" sz="quarter" idx="12"/>
          </p:nvPr>
        </p:nvSpPr>
        <p:spPr/>
        <p:txBody>
          <a:bodyPr/>
          <a:lstStyle/>
          <a:p>
            <a:fld id="{CE250C90-A217-6949-8BD2-2F5146168076}" type="slidenum">
              <a:rPr lang="en-US" smtClean="0"/>
              <a:pPr/>
              <a:t>63</a:t>
            </a:fld>
            <a:endParaRPr lang="en-US" sz="2000"/>
          </a:p>
        </p:txBody>
      </p:sp>
      <p:pic>
        <p:nvPicPr>
          <p:cNvPr id="6" name="Picture 5" descr="Calendar&#10;&#10;Description automatically generated">
            <a:extLst>
              <a:ext uri="{FF2B5EF4-FFF2-40B4-BE49-F238E27FC236}">
                <a16:creationId xmlns:a16="http://schemas.microsoft.com/office/drawing/2014/main" id="{ECE6F49C-7554-1187-B7E5-FACCAF8CF4CE}"/>
              </a:ext>
            </a:extLst>
          </p:cNvPr>
          <p:cNvPicPr>
            <a:picLocks noChangeAspect="1"/>
          </p:cNvPicPr>
          <p:nvPr/>
        </p:nvPicPr>
        <p:blipFill rotWithShape="1">
          <a:blip r:embed="rId2"/>
          <a:srcRect t="33214" b="33742"/>
          <a:stretch/>
        </p:blipFill>
        <p:spPr>
          <a:xfrm>
            <a:off x="0" y="2116796"/>
            <a:ext cx="12187852" cy="3020519"/>
          </a:xfrm>
          <a:prstGeom prst="rect">
            <a:avLst/>
          </a:prstGeom>
        </p:spPr>
      </p:pic>
      <p:sp>
        <p:nvSpPr>
          <p:cNvPr id="3" name="TextBox 2">
            <a:extLst>
              <a:ext uri="{FF2B5EF4-FFF2-40B4-BE49-F238E27FC236}">
                <a16:creationId xmlns:a16="http://schemas.microsoft.com/office/drawing/2014/main" id="{73EEC5A8-4939-FEA8-57EA-FFE3ADF44703}"/>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5" name="Rectangle 4">
            <a:extLst>
              <a:ext uri="{FF2B5EF4-FFF2-40B4-BE49-F238E27FC236}">
                <a16:creationId xmlns:a16="http://schemas.microsoft.com/office/drawing/2014/main" id="{292D7453-DA4B-A9E9-BBCE-54DB1EDA8CB0}"/>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7" name="Rectangle 6">
            <a:extLst>
              <a:ext uri="{FF2B5EF4-FFF2-40B4-BE49-F238E27FC236}">
                <a16:creationId xmlns:a16="http://schemas.microsoft.com/office/drawing/2014/main" id="{839F3316-3B15-B9B7-8DFD-07863EFC5A9B}"/>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8" name="Rectangle 7">
            <a:extLst>
              <a:ext uri="{FF2B5EF4-FFF2-40B4-BE49-F238E27FC236}">
                <a16:creationId xmlns:a16="http://schemas.microsoft.com/office/drawing/2014/main" id="{FD0EF8AF-E099-0B8C-783A-21B8488C4322}"/>
              </a:ext>
            </a:extLst>
          </p:cNvPr>
          <p:cNvSpPr/>
          <p:nvPr/>
        </p:nvSpPr>
        <p:spPr>
          <a:xfrm>
            <a:off x="6999890" y="2116796"/>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127575-A405-D58E-9488-B9BD6590F652}"/>
              </a:ext>
            </a:extLst>
          </p:cNvPr>
          <p:cNvSpPr/>
          <p:nvPr/>
        </p:nvSpPr>
        <p:spPr>
          <a:xfrm>
            <a:off x="3505200" y="2116795"/>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641413-3EFE-B76C-6D72-2A7EFBC1EB84}"/>
              </a:ext>
            </a:extLst>
          </p:cNvPr>
          <p:cNvSpPr/>
          <p:nvPr/>
        </p:nvSpPr>
        <p:spPr>
          <a:xfrm>
            <a:off x="71102" y="2116795"/>
            <a:ext cx="325820" cy="342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503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8F9392F-1472-5D7F-87DF-39C5C9C2EF0E}"/>
              </a:ext>
            </a:extLst>
          </p:cNvPr>
          <p:cNvSpPr>
            <a:spLocks noGrp="1"/>
          </p:cNvSpPr>
          <p:nvPr>
            <p:ph type="title"/>
          </p:nvPr>
        </p:nvSpPr>
        <p:spPr/>
        <p:txBody>
          <a:bodyPr>
            <a:normAutofit/>
          </a:bodyPr>
          <a:lstStyle/>
          <a:p>
            <a:r>
              <a:rPr lang="en-US" i="1" dirty="0"/>
              <a:t>N</a:t>
            </a:r>
            <a:r>
              <a:rPr lang="en-US" baseline="-25000" dirty="0"/>
              <a:t>area</a:t>
            </a:r>
            <a:r>
              <a:rPr lang="en-US" dirty="0"/>
              <a:t> is </a:t>
            </a:r>
            <a:r>
              <a:rPr lang="en-US" b="1" dirty="0">
                <a:solidFill>
                  <a:srgbClr val="C00000"/>
                </a:solidFill>
              </a:rPr>
              <a:t>negatively</a:t>
            </a:r>
            <a:r>
              <a:rPr lang="en-US" dirty="0"/>
              <a:t> associated with leaf </a:t>
            </a:r>
            <a:r>
              <a:rPr lang="en-US" i="1" dirty="0"/>
              <a:t>C</a:t>
            </a:r>
            <a:r>
              <a:rPr lang="en-US" baseline="-25000" dirty="0"/>
              <a:t>i</a:t>
            </a:r>
            <a:r>
              <a:rPr lang="en-US" dirty="0"/>
              <a:t>:</a:t>
            </a:r>
            <a:r>
              <a:rPr lang="en-US" i="1" dirty="0"/>
              <a:t>C</a:t>
            </a:r>
            <a:r>
              <a:rPr lang="en-US" baseline="-25000" dirty="0"/>
              <a:t>a</a:t>
            </a:r>
            <a:r>
              <a:rPr lang="en-US" dirty="0"/>
              <a:t> due to </a:t>
            </a:r>
            <a:r>
              <a:rPr lang="en-US" b="1" dirty="0">
                <a:solidFill>
                  <a:srgbClr val="C00000"/>
                </a:solidFill>
              </a:rPr>
              <a:t>reductions</a:t>
            </a:r>
            <a:r>
              <a:rPr lang="en-US" dirty="0"/>
              <a:t> in </a:t>
            </a:r>
            <a:r>
              <a:rPr lang="en-US" i="1" dirty="0"/>
              <a:t>M</a:t>
            </a:r>
            <a:r>
              <a:rPr lang="en-US" baseline="-25000" dirty="0"/>
              <a:t>area</a:t>
            </a:r>
            <a:endParaRPr lang="en-US" i="1" dirty="0"/>
          </a:p>
        </p:txBody>
      </p:sp>
      <p:sp>
        <p:nvSpPr>
          <p:cNvPr id="4" name="Slide Number Placeholder 3">
            <a:extLst>
              <a:ext uri="{FF2B5EF4-FFF2-40B4-BE49-F238E27FC236}">
                <a16:creationId xmlns:a16="http://schemas.microsoft.com/office/drawing/2014/main" id="{3EB22820-CD15-5F0D-4D78-CE221E130E06}"/>
              </a:ext>
            </a:extLst>
          </p:cNvPr>
          <p:cNvSpPr>
            <a:spLocks noGrp="1"/>
          </p:cNvSpPr>
          <p:nvPr>
            <p:ph type="sldNum" sz="quarter" idx="12"/>
          </p:nvPr>
        </p:nvSpPr>
        <p:spPr/>
        <p:txBody>
          <a:bodyPr/>
          <a:lstStyle/>
          <a:p>
            <a:fld id="{CE250C90-A217-6949-8BD2-2F5146168076}" type="slidenum">
              <a:rPr lang="en-US" smtClean="0"/>
              <a:pPr/>
              <a:t>64</a:t>
            </a:fld>
            <a:endParaRPr lang="en-US" sz="2000"/>
          </a:p>
        </p:txBody>
      </p:sp>
      <p:pic>
        <p:nvPicPr>
          <p:cNvPr id="5" name="Picture 4">
            <a:extLst>
              <a:ext uri="{FF2B5EF4-FFF2-40B4-BE49-F238E27FC236}">
                <a16:creationId xmlns:a16="http://schemas.microsoft.com/office/drawing/2014/main" id="{B283C1E7-F245-9AC2-466A-6249180CBC79}"/>
              </a:ext>
            </a:extLst>
          </p:cNvPr>
          <p:cNvPicPr>
            <a:picLocks noChangeAspect="1"/>
          </p:cNvPicPr>
          <p:nvPr/>
        </p:nvPicPr>
        <p:blipFill rotWithShape="1">
          <a:blip r:embed="rId2"/>
          <a:srcRect r="13729"/>
          <a:stretch/>
        </p:blipFill>
        <p:spPr>
          <a:xfrm>
            <a:off x="48018" y="2520194"/>
            <a:ext cx="10515600" cy="3027505"/>
          </a:xfrm>
          <a:prstGeom prst="rect">
            <a:avLst/>
          </a:prstGeom>
        </p:spPr>
      </p:pic>
      <p:pic>
        <p:nvPicPr>
          <p:cNvPr id="6" name="Picture 5" descr="Calendar&#10;&#10;Description automatically generated">
            <a:extLst>
              <a:ext uri="{FF2B5EF4-FFF2-40B4-BE49-F238E27FC236}">
                <a16:creationId xmlns:a16="http://schemas.microsoft.com/office/drawing/2014/main" id="{32E33404-195F-C375-9379-CF52F86A609B}"/>
              </a:ext>
            </a:extLst>
          </p:cNvPr>
          <p:cNvPicPr>
            <a:picLocks noChangeAspect="1"/>
          </p:cNvPicPr>
          <p:nvPr/>
        </p:nvPicPr>
        <p:blipFill rotWithShape="1">
          <a:blip r:embed="rId3"/>
          <a:srcRect l="85787" t="33214" b="33742"/>
          <a:stretch/>
        </p:blipFill>
        <p:spPr>
          <a:xfrm>
            <a:off x="10455638" y="2326404"/>
            <a:ext cx="1732213" cy="3020519"/>
          </a:xfrm>
          <a:prstGeom prst="rect">
            <a:avLst/>
          </a:prstGeom>
        </p:spPr>
      </p:pic>
      <p:sp>
        <p:nvSpPr>
          <p:cNvPr id="2" name="TextBox 1">
            <a:extLst>
              <a:ext uri="{FF2B5EF4-FFF2-40B4-BE49-F238E27FC236}">
                <a16:creationId xmlns:a16="http://schemas.microsoft.com/office/drawing/2014/main" id="{0AB18FA7-82DF-6F03-D7AB-AE2B6DF4226A}"/>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3" name="Rectangle 2">
            <a:extLst>
              <a:ext uri="{FF2B5EF4-FFF2-40B4-BE49-F238E27FC236}">
                <a16:creationId xmlns:a16="http://schemas.microsoft.com/office/drawing/2014/main" id="{DED854E4-CAF5-C526-CE62-E02B5DF9325F}"/>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7" name="Rectangle 6">
            <a:extLst>
              <a:ext uri="{FF2B5EF4-FFF2-40B4-BE49-F238E27FC236}">
                <a16:creationId xmlns:a16="http://schemas.microsoft.com/office/drawing/2014/main" id="{B7222DE0-E101-F882-D92A-73010D797664}"/>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Tree>
    <p:extLst>
      <p:ext uri="{BB962C8B-B14F-4D97-AF65-F5344CB8AC3E}">
        <p14:creationId xmlns:p14="http://schemas.microsoft.com/office/powerpoint/2010/main" val="773495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l-GR" i="1" dirty="0"/>
              <a:t>β</a:t>
            </a:r>
            <a:r>
              <a:rPr lang="en-US" i="1" dirty="0"/>
              <a:t> </a:t>
            </a:r>
            <a:r>
              <a:rPr lang="en-US" dirty="0"/>
              <a:t>is </a:t>
            </a:r>
            <a:r>
              <a:rPr lang="en-US" b="1" dirty="0">
                <a:solidFill>
                  <a:srgbClr val="C00000"/>
                </a:solidFill>
              </a:rPr>
              <a:t>negatively</a:t>
            </a:r>
            <a:r>
              <a:rPr lang="en-US" dirty="0"/>
              <a:t> associated with increasing soil nitrogen, and generally </a:t>
            </a:r>
            <a:r>
              <a:rPr lang="en-US" b="1" dirty="0">
                <a:solidFill>
                  <a:srgbClr val="C00000"/>
                </a:solidFill>
              </a:rPr>
              <a:t>lower</a:t>
            </a:r>
            <a:r>
              <a:rPr lang="en-US" dirty="0"/>
              <a:t> in C</a:t>
            </a:r>
            <a:r>
              <a:rPr lang="en-US" baseline="-25000" dirty="0"/>
              <a:t>4</a:t>
            </a:r>
            <a:r>
              <a:rPr lang="en-US" dirty="0"/>
              <a:t> species</a:t>
            </a:r>
            <a:endParaRPr lang="en-US" i="1"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65</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D44BE988-CD3E-7A14-21C3-0EF3253A1338}"/>
              </a:ext>
            </a:extLst>
          </p:cNvPr>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D4453B5-7EE4-95D6-BF43-2DE8B45A371F}"/>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8" name="Rectangle 7">
            <a:extLst>
              <a:ext uri="{FF2B5EF4-FFF2-40B4-BE49-F238E27FC236}">
                <a16:creationId xmlns:a16="http://schemas.microsoft.com/office/drawing/2014/main" id="{FAC55EB8-E038-D0BB-4361-26298FC18A59}"/>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10" name="Rectangle 9">
            <a:extLst>
              <a:ext uri="{FF2B5EF4-FFF2-40B4-BE49-F238E27FC236}">
                <a16:creationId xmlns:a16="http://schemas.microsoft.com/office/drawing/2014/main" id="{10921005-880B-57FC-F135-23D0E2D58AF5}"/>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1" name="TextBox 10">
            <a:extLst>
              <a:ext uri="{FF2B5EF4-FFF2-40B4-BE49-F238E27FC236}">
                <a16:creationId xmlns:a16="http://schemas.microsoft.com/office/drawing/2014/main" id="{403C721D-EFAC-C2F0-1766-A41583264001}"/>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12" name="TextBox 11">
            <a:extLst>
              <a:ext uri="{FF2B5EF4-FFF2-40B4-BE49-F238E27FC236}">
                <a16:creationId xmlns:a16="http://schemas.microsoft.com/office/drawing/2014/main" id="{02B8D0C9-630A-F51E-AA85-00B04BD0655D}"/>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269836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dirty="0"/>
              <a:t>Leaf </a:t>
            </a:r>
            <a:r>
              <a:rPr lang="en-US" i="1" dirty="0"/>
              <a:t>C</a:t>
            </a:r>
            <a:r>
              <a:rPr lang="en-US" baseline="-25000" dirty="0"/>
              <a:t>i</a:t>
            </a:r>
            <a:r>
              <a:rPr lang="en-US" dirty="0"/>
              <a:t>:</a:t>
            </a:r>
            <a:r>
              <a:rPr lang="en-US" i="1" dirty="0"/>
              <a:t>C</a:t>
            </a:r>
            <a:r>
              <a:rPr lang="en-US" baseline="-25000" dirty="0"/>
              <a:t>a</a:t>
            </a:r>
            <a:r>
              <a:rPr lang="en-US" dirty="0"/>
              <a:t> is </a:t>
            </a:r>
            <a:r>
              <a:rPr lang="en-US" b="1" dirty="0">
                <a:solidFill>
                  <a:srgbClr val="C00000"/>
                </a:solidFill>
              </a:rPr>
              <a:t>negatively</a:t>
            </a:r>
            <a:r>
              <a:rPr lang="en-US" dirty="0"/>
              <a:t> related to increasing vapor pressure deficit and </a:t>
            </a:r>
            <a:r>
              <a:rPr lang="en-US" b="1" dirty="0">
                <a:solidFill>
                  <a:schemeClr val="accent1">
                    <a:lumMod val="75000"/>
                  </a:schemeClr>
                </a:solidFill>
              </a:rPr>
              <a:t>positively</a:t>
            </a:r>
            <a:r>
              <a:rPr lang="en-US" dirty="0"/>
              <a:t> related to </a:t>
            </a:r>
            <a:r>
              <a:rPr lang="el-GR" i="1" dirty="0"/>
              <a:t>β</a:t>
            </a:r>
            <a:r>
              <a:rPr lang="en-US" dirty="0"/>
              <a:t> </a:t>
            </a:r>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66</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BC0405A-D9FB-0C02-9504-336CE8D890CD}"/>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C04B937F-C8AC-C084-D0BC-12FCF2444A70}"/>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747B9874-DE4E-67EA-8C76-6EFA8AF3CBBB}"/>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0" name="TextBox 9">
            <a:extLst>
              <a:ext uri="{FF2B5EF4-FFF2-40B4-BE49-F238E27FC236}">
                <a16:creationId xmlns:a16="http://schemas.microsoft.com/office/drawing/2014/main" id="{F765077D-E464-29BD-0E5D-1F158A30D9F8}"/>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FE3FB40C-8CE6-AFED-55AE-2DF60413302A}"/>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375080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E743-9734-62B8-0B50-EACB68E08DFD}"/>
              </a:ext>
            </a:extLst>
          </p:cNvPr>
          <p:cNvSpPr>
            <a:spLocks noGrp="1"/>
          </p:cNvSpPr>
          <p:nvPr>
            <p:ph type="title"/>
          </p:nvPr>
        </p:nvSpPr>
        <p:spPr/>
        <p:txBody>
          <a:bodyPr>
            <a:normAutofit/>
          </a:bodyPr>
          <a:lstStyle/>
          <a:p>
            <a:r>
              <a:rPr lang="en-US" i="1" dirty="0"/>
              <a:t>M</a:t>
            </a:r>
            <a:r>
              <a:rPr lang="en-US" baseline="-25000" dirty="0"/>
              <a:t>area</a:t>
            </a:r>
            <a:r>
              <a:rPr lang="en-US" dirty="0"/>
              <a:t> is </a:t>
            </a:r>
            <a:r>
              <a:rPr lang="en-US" b="1" dirty="0">
                <a:solidFill>
                  <a:srgbClr val="C00000"/>
                </a:solidFill>
              </a:rPr>
              <a:t>negatively</a:t>
            </a:r>
            <a:r>
              <a:rPr lang="en-US" dirty="0"/>
              <a:t> related to leaf </a:t>
            </a:r>
            <a:r>
              <a:rPr lang="en-US" i="1" dirty="0"/>
              <a:t>C</a:t>
            </a:r>
            <a:r>
              <a:rPr lang="en-US" baseline="-25000" dirty="0"/>
              <a:t>i</a:t>
            </a:r>
            <a:r>
              <a:rPr lang="en-US" dirty="0"/>
              <a:t>:</a:t>
            </a:r>
            <a:r>
              <a:rPr lang="en-US" i="1" dirty="0"/>
              <a:t>C</a:t>
            </a:r>
            <a:r>
              <a:rPr lang="en-US" baseline="-25000" dirty="0"/>
              <a:t>a</a:t>
            </a:r>
            <a:r>
              <a:rPr lang="en-US" dirty="0"/>
              <a:t>, while </a:t>
            </a:r>
            <a:r>
              <a:rPr lang="en-US" i="1" dirty="0"/>
              <a:t>N</a:t>
            </a:r>
            <a:r>
              <a:rPr lang="en-US" baseline="-25000" dirty="0"/>
              <a:t>mass</a:t>
            </a:r>
            <a:r>
              <a:rPr lang="en-US" dirty="0"/>
              <a:t> is </a:t>
            </a:r>
            <a:r>
              <a:rPr lang="en-US" b="1" dirty="0">
                <a:solidFill>
                  <a:schemeClr val="accent1">
                    <a:lumMod val="75000"/>
                  </a:schemeClr>
                </a:solidFill>
              </a:rPr>
              <a:t>positively</a:t>
            </a:r>
            <a:r>
              <a:rPr lang="en-US" dirty="0"/>
              <a:t> related to leaf </a:t>
            </a:r>
            <a:r>
              <a:rPr lang="en-US" i="1" dirty="0"/>
              <a:t>C</a:t>
            </a:r>
            <a:r>
              <a:rPr lang="en-US" baseline="-25000" dirty="0"/>
              <a:t>i</a:t>
            </a:r>
            <a:r>
              <a:rPr lang="en-US" dirty="0"/>
              <a:t>:</a:t>
            </a:r>
            <a:r>
              <a:rPr lang="en-US" i="1" dirty="0"/>
              <a:t>C</a:t>
            </a:r>
            <a:r>
              <a:rPr lang="en-US" baseline="-25000" dirty="0"/>
              <a:t>a</a:t>
            </a:r>
            <a:endParaRPr lang="en-US" dirty="0"/>
          </a:p>
        </p:txBody>
      </p:sp>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67</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9F4D5DD-544B-B164-381C-DF1524D44D31}"/>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DE378006-9B86-D87A-38C8-19B874208F02}"/>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9608C9A2-526E-D4B5-0071-2F374196B547}"/>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0" name="TextBox 9">
            <a:extLst>
              <a:ext uri="{FF2B5EF4-FFF2-40B4-BE49-F238E27FC236}">
                <a16:creationId xmlns:a16="http://schemas.microsoft.com/office/drawing/2014/main" id="{A56C31C8-297F-4917-15FC-8A306B811CE3}"/>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3CB97709-EADA-7334-6DA2-34BB29ABB976}"/>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1283252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68</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16A40745-B911-FC58-7F36-B726A36551E3}"/>
              </a:ext>
            </a:extLst>
          </p:cNvPr>
          <p:cNvSpPr>
            <a:spLocks noGrp="1"/>
          </p:cNvSpPr>
          <p:nvPr>
            <p:ph type="title"/>
          </p:nvPr>
        </p:nvSpPr>
        <p:spPr/>
        <p:txBody>
          <a:bodyPr/>
          <a:lstStyle/>
          <a:p>
            <a:r>
              <a:rPr lang="en-US" dirty="0"/>
              <a:t>Increasing soil nitrogen availability directly </a:t>
            </a:r>
            <a:r>
              <a:rPr lang="en-US" b="1" dirty="0">
                <a:solidFill>
                  <a:schemeClr val="accent1">
                    <a:lumMod val="75000"/>
                  </a:schemeClr>
                </a:solidFill>
              </a:rPr>
              <a:t>increases</a:t>
            </a:r>
            <a:r>
              <a:rPr lang="en-US" dirty="0"/>
              <a:t> </a:t>
            </a:r>
            <a:r>
              <a:rPr lang="en-US" i="1" dirty="0"/>
              <a:t>N</a:t>
            </a:r>
            <a:r>
              <a:rPr lang="en-US" baseline="-25000" dirty="0"/>
              <a:t>mass</a:t>
            </a:r>
            <a:r>
              <a:rPr lang="en-US" dirty="0"/>
              <a:t> and </a:t>
            </a:r>
            <a:r>
              <a:rPr lang="en-US" b="1" dirty="0">
                <a:solidFill>
                  <a:srgbClr val="C00000"/>
                </a:solidFill>
              </a:rPr>
              <a:t>decreases</a:t>
            </a:r>
            <a:r>
              <a:rPr lang="en-US" dirty="0"/>
              <a:t> </a:t>
            </a:r>
            <a:r>
              <a:rPr lang="en-US" i="1" dirty="0"/>
              <a:t>M</a:t>
            </a:r>
            <a:r>
              <a:rPr lang="en-US" baseline="-25000" dirty="0"/>
              <a:t>area</a:t>
            </a:r>
            <a:endParaRPr lang="en-US" dirty="0"/>
          </a:p>
        </p:txBody>
      </p:sp>
      <p:sp>
        <p:nvSpPr>
          <p:cNvPr id="6" name="TextBox 5">
            <a:extLst>
              <a:ext uri="{FF2B5EF4-FFF2-40B4-BE49-F238E27FC236}">
                <a16:creationId xmlns:a16="http://schemas.microsoft.com/office/drawing/2014/main" id="{0FA9E9D9-F648-8EF4-7350-495CC40FCB60}"/>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F38E8A5E-AF4B-AC39-0B99-5BD507CB378B}"/>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37716195-026E-E308-7C2F-8FEF62D214CC}"/>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0" name="TextBox 9">
            <a:extLst>
              <a:ext uri="{FF2B5EF4-FFF2-40B4-BE49-F238E27FC236}">
                <a16:creationId xmlns:a16="http://schemas.microsoft.com/office/drawing/2014/main" id="{02685F35-9EBC-D206-9074-B4E7E4B8AD35}"/>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477B76EF-2708-1E73-3B8F-EE62D4E1A97C}"/>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737988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69</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1B1689EF-D2AD-0D8A-8DAA-B446F2BCECAB}"/>
              </a:ext>
            </a:extLst>
          </p:cNvPr>
          <p:cNvSpPr>
            <a:spLocks noGrp="1"/>
          </p:cNvSpPr>
          <p:nvPr>
            <p:ph type="title"/>
          </p:nvPr>
        </p:nvSpPr>
        <p:spPr/>
        <p:txBody>
          <a:bodyPr/>
          <a:lstStyle/>
          <a:p>
            <a:r>
              <a:rPr lang="en-US" dirty="0"/>
              <a:t>N-fixation ability directly </a:t>
            </a:r>
            <a:r>
              <a:rPr lang="en-US" b="1" dirty="0">
                <a:solidFill>
                  <a:schemeClr val="accent1">
                    <a:lumMod val="75000"/>
                  </a:schemeClr>
                </a:solidFill>
              </a:rPr>
              <a:t>increased</a:t>
            </a:r>
            <a:r>
              <a:rPr lang="en-US" dirty="0"/>
              <a:t> </a:t>
            </a:r>
            <a:r>
              <a:rPr lang="en-US" i="1" dirty="0"/>
              <a:t>N</a:t>
            </a:r>
            <a:r>
              <a:rPr lang="en-US" baseline="-25000" dirty="0"/>
              <a:t>mass</a:t>
            </a:r>
            <a:endParaRPr lang="en-US" dirty="0"/>
          </a:p>
        </p:txBody>
      </p:sp>
      <p:sp>
        <p:nvSpPr>
          <p:cNvPr id="6" name="TextBox 5">
            <a:extLst>
              <a:ext uri="{FF2B5EF4-FFF2-40B4-BE49-F238E27FC236}">
                <a16:creationId xmlns:a16="http://schemas.microsoft.com/office/drawing/2014/main" id="{E3701ABE-2203-E84C-36A8-0A08B657DB24}"/>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68133F2B-1D25-18A6-9360-4E51FC5F8301}"/>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71DDA0B0-2E3C-E225-A0C5-4B949E6A2132}"/>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0" name="TextBox 9">
            <a:extLst>
              <a:ext uri="{FF2B5EF4-FFF2-40B4-BE49-F238E27FC236}">
                <a16:creationId xmlns:a16="http://schemas.microsoft.com/office/drawing/2014/main" id="{5CB38795-476B-EC32-3A6E-FE793101BCBA}"/>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BF335E1F-A2F0-9811-DB01-2FEEC73C61AD}"/>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69003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A0961-84EF-E81C-8704-FAE292F71D6C}"/>
              </a:ext>
            </a:extLst>
          </p:cNvPr>
          <p:cNvSpPr>
            <a:spLocks noGrp="1"/>
          </p:cNvSpPr>
          <p:nvPr>
            <p:ph type="title"/>
          </p:nvPr>
        </p:nvSpPr>
        <p:spPr/>
        <p:txBody>
          <a:bodyPr>
            <a:normAutofit/>
          </a:bodyPr>
          <a:lstStyle/>
          <a:p>
            <a:r>
              <a:rPr lang="en-US" sz="3200" dirty="0"/>
              <a:t>… following that h</a:t>
            </a:r>
            <a:r>
              <a:rPr lang="en-US" sz="3200" dirty="0">
                <a:latin typeface="Arial" panose="020B0604020202020204" pitchFamily="34" charset="0"/>
                <a:cs typeface="Arial" panose="020B0604020202020204" pitchFamily="34" charset="0"/>
              </a:rPr>
              <a:t>igh fractions of leaf nitrogen content are allocated to photosynthetic tissues</a:t>
            </a:r>
          </a:p>
        </p:txBody>
      </p:sp>
      <p:sp>
        <p:nvSpPr>
          <p:cNvPr id="4" name="Slide Number Placeholder 3">
            <a:extLst>
              <a:ext uri="{FF2B5EF4-FFF2-40B4-BE49-F238E27FC236}">
                <a16:creationId xmlns:a16="http://schemas.microsoft.com/office/drawing/2014/main" id="{DEF6DC06-148D-431C-B0A9-C16323022C49}"/>
              </a:ext>
            </a:extLst>
          </p:cNvPr>
          <p:cNvSpPr>
            <a:spLocks noGrp="1"/>
          </p:cNvSpPr>
          <p:nvPr>
            <p:ph type="sldNum" sz="quarter" idx="12"/>
          </p:nvPr>
        </p:nvSpPr>
        <p:spPr/>
        <p:txBody>
          <a:bodyPr/>
          <a:lstStyle/>
          <a:p>
            <a:fld id="{10B35473-280C-E043-9392-7E81C67433BF}" type="slidenum">
              <a:rPr lang="en-US" smtClean="0"/>
              <a:t>7</a:t>
            </a:fld>
            <a:endParaRPr lang="en-US"/>
          </a:p>
        </p:txBody>
      </p:sp>
      <p:pic>
        <p:nvPicPr>
          <p:cNvPr id="7" name="Picture 6">
            <a:extLst>
              <a:ext uri="{FF2B5EF4-FFF2-40B4-BE49-F238E27FC236}">
                <a16:creationId xmlns:a16="http://schemas.microsoft.com/office/drawing/2014/main" id="{78EDC2EA-5003-FCA5-89D2-D65F2F5B023F}"/>
              </a:ext>
            </a:extLst>
          </p:cNvPr>
          <p:cNvPicPr>
            <a:picLocks noChangeAspect="1"/>
          </p:cNvPicPr>
          <p:nvPr/>
        </p:nvPicPr>
        <p:blipFill>
          <a:blip r:embed="rId2"/>
          <a:stretch>
            <a:fillRect/>
          </a:stretch>
        </p:blipFill>
        <p:spPr>
          <a:xfrm>
            <a:off x="987890" y="1661795"/>
            <a:ext cx="4564655" cy="4899025"/>
          </a:xfrm>
          <a:prstGeom prst="rect">
            <a:avLst/>
          </a:prstGeom>
        </p:spPr>
      </p:pic>
      <p:sp>
        <p:nvSpPr>
          <p:cNvPr id="8" name="TextBox 7">
            <a:extLst>
              <a:ext uri="{FF2B5EF4-FFF2-40B4-BE49-F238E27FC236}">
                <a16:creationId xmlns:a16="http://schemas.microsoft.com/office/drawing/2014/main" id="{A1F6BA1F-DEDE-F6B4-9607-9ABF393B7A3A}"/>
              </a:ext>
            </a:extLst>
          </p:cNvPr>
          <p:cNvSpPr txBox="1"/>
          <p:nvPr/>
        </p:nvSpPr>
        <p:spPr>
          <a:xfrm>
            <a:off x="9172795" y="6603896"/>
            <a:ext cx="302518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&amp; Seemann (1989) </a:t>
            </a:r>
            <a:r>
              <a:rPr lang="en-US" sz="1200" i="1" dirty="0">
                <a:latin typeface="Arial" panose="020B0604020202020204" pitchFamily="34" charset="0"/>
                <a:cs typeface="Arial" panose="020B0604020202020204" pitchFamily="34" charset="0"/>
              </a:rPr>
              <a:t>Photosynthesis</a:t>
            </a:r>
            <a:endParaRPr lang="en-US" sz="12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46E7796-DB3B-8AB3-C603-148C6C6BCB17}"/>
              </a:ext>
            </a:extLst>
          </p:cNvPr>
          <p:cNvPicPr>
            <a:picLocks noChangeAspect="1"/>
          </p:cNvPicPr>
          <p:nvPr/>
        </p:nvPicPr>
        <p:blipFill>
          <a:blip r:embed="rId3"/>
          <a:stretch>
            <a:fillRect/>
          </a:stretch>
        </p:blipFill>
        <p:spPr>
          <a:xfrm>
            <a:off x="6639457" y="2339340"/>
            <a:ext cx="4614510" cy="3234733"/>
          </a:xfrm>
          <a:prstGeom prst="rect">
            <a:avLst/>
          </a:prstGeom>
        </p:spPr>
      </p:pic>
      <p:sp>
        <p:nvSpPr>
          <p:cNvPr id="2" name="Rectangle 1">
            <a:extLst>
              <a:ext uri="{FF2B5EF4-FFF2-40B4-BE49-F238E27FC236}">
                <a16:creationId xmlns:a16="http://schemas.microsoft.com/office/drawing/2014/main" id="{F1132A16-9F42-641C-21C0-9605D92F4E10}"/>
              </a:ext>
            </a:extLst>
          </p:cNvPr>
          <p:cNvSpPr/>
          <p:nvPr/>
        </p:nvSpPr>
        <p:spPr>
          <a:xfrm>
            <a:off x="9810750" y="2576707"/>
            <a:ext cx="1593850" cy="8890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A56E007-B8FF-332A-5898-FF5EC3D8A75F}"/>
              </a:ext>
            </a:extLst>
          </p:cNvPr>
          <p:cNvSpPr/>
          <p:nvPr/>
        </p:nvSpPr>
        <p:spPr>
          <a:xfrm>
            <a:off x="6565900" y="2576707"/>
            <a:ext cx="1593850" cy="8890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7D3F549-AD81-6E6E-4159-6D32256DA838}"/>
              </a:ext>
            </a:extLst>
          </p:cNvPr>
          <p:cNvSpPr/>
          <p:nvPr/>
        </p:nvSpPr>
        <p:spPr>
          <a:xfrm>
            <a:off x="6565900" y="3580007"/>
            <a:ext cx="1516774" cy="771719"/>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63CA543-4A26-E619-1654-A811F927F2F5}"/>
              </a:ext>
            </a:extLst>
          </p:cNvPr>
          <p:cNvSpPr txBox="1"/>
          <p:nvPr/>
        </p:nvSpPr>
        <p:spPr>
          <a:xfrm>
            <a:off x="0" y="6582975"/>
            <a:ext cx="182934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(1989) </a:t>
            </a:r>
            <a:r>
              <a:rPr lang="en-US" sz="1200" i="1" dirty="0" err="1">
                <a:latin typeface="Arial" panose="020B0604020202020204" pitchFamily="34" charset="0"/>
                <a:cs typeface="Arial" panose="020B0604020202020204" pitchFamily="34" charset="0"/>
              </a:rPr>
              <a:t>Oecologia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1519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70</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FF797F0A-CDBB-28F1-3940-D3F2A18345CB}"/>
              </a:ext>
            </a:extLst>
          </p:cNvPr>
          <p:cNvSpPr>
            <a:spLocks noGrp="1"/>
          </p:cNvSpPr>
          <p:nvPr>
            <p:ph type="title"/>
          </p:nvPr>
        </p:nvSpPr>
        <p:spPr/>
        <p:txBody>
          <a:bodyPr/>
          <a:lstStyle/>
          <a:p>
            <a:r>
              <a:rPr lang="en-US" i="1" dirty="0"/>
              <a:t>M</a:t>
            </a:r>
            <a:r>
              <a:rPr lang="en-US" baseline="-25000" dirty="0"/>
              <a:t>area</a:t>
            </a:r>
            <a:r>
              <a:rPr lang="en-US" dirty="0"/>
              <a:t> is </a:t>
            </a:r>
            <a:r>
              <a:rPr lang="en-US" b="1" dirty="0">
                <a:solidFill>
                  <a:srgbClr val="C00000"/>
                </a:solidFill>
              </a:rPr>
              <a:t>negatively</a:t>
            </a:r>
            <a:r>
              <a:rPr lang="en-US" dirty="0"/>
              <a:t> associated with </a:t>
            </a:r>
            <a:r>
              <a:rPr lang="en-US" i="1" dirty="0"/>
              <a:t>N</a:t>
            </a:r>
            <a:r>
              <a:rPr lang="en-US" baseline="-25000" dirty="0"/>
              <a:t>mass</a:t>
            </a:r>
            <a:endParaRPr lang="en-US" i="1" dirty="0"/>
          </a:p>
        </p:txBody>
      </p:sp>
      <p:sp>
        <p:nvSpPr>
          <p:cNvPr id="6" name="TextBox 5">
            <a:extLst>
              <a:ext uri="{FF2B5EF4-FFF2-40B4-BE49-F238E27FC236}">
                <a16:creationId xmlns:a16="http://schemas.microsoft.com/office/drawing/2014/main" id="{EF97A1AE-EDD2-E226-5F4E-C803A893F6F2}"/>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0732E31E-9BCC-1B4F-FC36-173CD8B5E498}"/>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ED60E574-0BD1-F57E-0362-1AA0BB8A9AF2}"/>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0" name="TextBox 9">
            <a:extLst>
              <a:ext uri="{FF2B5EF4-FFF2-40B4-BE49-F238E27FC236}">
                <a16:creationId xmlns:a16="http://schemas.microsoft.com/office/drawing/2014/main" id="{9AFF3DD0-AADD-64D9-422F-B1C7FD717CC5}"/>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B9F282B4-C773-F13A-BF63-63BF992BA23C}"/>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1166558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71</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10510C7-228E-C47E-66F3-2EC22F0560F6}"/>
              </a:ext>
            </a:extLst>
          </p:cNvPr>
          <p:cNvSpPr>
            <a:spLocks noGrp="1"/>
          </p:cNvSpPr>
          <p:nvPr>
            <p:ph type="title"/>
          </p:nvPr>
        </p:nvSpPr>
        <p:spPr/>
        <p:txBody>
          <a:bodyPr/>
          <a:lstStyle/>
          <a:p>
            <a:r>
              <a:rPr lang="en-US" dirty="0"/>
              <a:t>Soil moisture was </a:t>
            </a:r>
            <a:r>
              <a:rPr lang="en-US" b="1" dirty="0">
                <a:solidFill>
                  <a:schemeClr val="accent1">
                    <a:lumMod val="75000"/>
                  </a:schemeClr>
                </a:solidFill>
              </a:rPr>
              <a:t>positively</a:t>
            </a:r>
            <a:r>
              <a:rPr lang="en-US" dirty="0"/>
              <a:t> associated with soil nitrogen availability</a:t>
            </a:r>
          </a:p>
        </p:txBody>
      </p:sp>
      <p:sp>
        <p:nvSpPr>
          <p:cNvPr id="6" name="TextBox 5">
            <a:extLst>
              <a:ext uri="{FF2B5EF4-FFF2-40B4-BE49-F238E27FC236}">
                <a16:creationId xmlns:a16="http://schemas.microsoft.com/office/drawing/2014/main" id="{E81F7409-534D-D337-5857-559A1D217DBB}"/>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D06028F9-9072-AB27-95ED-F8CF34CD8A71}"/>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6E2145A2-F4CA-247A-BFD6-654FE9CD898C}"/>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10" name="TextBox 9">
            <a:extLst>
              <a:ext uri="{FF2B5EF4-FFF2-40B4-BE49-F238E27FC236}">
                <a16:creationId xmlns:a16="http://schemas.microsoft.com/office/drawing/2014/main" id="{A5F082E0-90A9-026E-BDF7-240048067583}"/>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11" name="TextBox 10">
            <a:extLst>
              <a:ext uri="{FF2B5EF4-FFF2-40B4-BE49-F238E27FC236}">
                <a16:creationId xmlns:a16="http://schemas.microsoft.com/office/drawing/2014/main" id="{DF6278EC-6381-43B6-BB3F-ECD1E6FE3C2A}"/>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738668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72</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lstStyle/>
          <a:p>
            <a:r>
              <a:rPr lang="en-US" dirty="0"/>
              <a:t>Soil N directly </a:t>
            </a:r>
            <a:r>
              <a:rPr lang="en-US" b="1" dirty="0">
                <a:solidFill>
                  <a:schemeClr val="accent1">
                    <a:lumMod val="75000"/>
                  </a:schemeClr>
                </a:solidFill>
              </a:rPr>
              <a:t>increased</a:t>
            </a:r>
            <a:r>
              <a:rPr lang="en-US" dirty="0"/>
              <a:t> </a:t>
            </a:r>
            <a:r>
              <a:rPr lang="en-US" i="1" dirty="0"/>
              <a:t>N</a:t>
            </a:r>
            <a:r>
              <a:rPr lang="en-US" baseline="-25000" dirty="0"/>
              <a:t>area</a:t>
            </a:r>
            <a:r>
              <a:rPr lang="en-US" dirty="0"/>
              <a:t> due to changes in </a:t>
            </a:r>
            <a:r>
              <a:rPr lang="en-US" i="1" dirty="0"/>
              <a:t>N</a:t>
            </a:r>
            <a:r>
              <a:rPr lang="en-US" baseline="-25000" dirty="0"/>
              <a:t>mass</a:t>
            </a:r>
            <a:r>
              <a:rPr lang="en-US" dirty="0"/>
              <a:t>…</a:t>
            </a:r>
          </a:p>
        </p:txBody>
      </p:sp>
      <p:sp>
        <p:nvSpPr>
          <p:cNvPr id="2" name="TextBox 1">
            <a:extLst>
              <a:ext uri="{FF2B5EF4-FFF2-40B4-BE49-F238E27FC236}">
                <a16:creationId xmlns:a16="http://schemas.microsoft.com/office/drawing/2014/main" id="{E98DAD85-3B69-EAC7-7BD8-538E2DEB434F}"/>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5" name="Rectangle 4">
            <a:extLst>
              <a:ext uri="{FF2B5EF4-FFF2-40B4-BE49-F238E27FC236}">
                <a16:creationId xmlns:a16="http://schemas.microsoft.com/office/drawing/2014/main" id="{15323AA1-1E2D-9544-E1F4-C1E85B578693}"/>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6" name="Rectangle 5">
            <a:extLst>
              <a:ext uri="{FF2B5EF4-FFF2-40B4-BE49-F238E27FC236}">
                <a16:creationId xmlns:a16="http://schemas.microsoft.com/office/drawing/2014/main" id="{EDAE99DD-1CE1-34D9-4D72-EBC1AC74285D}"/>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7" name="TextBox 6">
            <a:extLst>
              <a:ext uri="{FF2B5EF4-FFF2-40B4-BE49-F238E27FC236}">
                <a16:creationId xmlns:a16="http://schemas.microsoft.com/office/drawing/2014/main" id="{1BC5A4AC-7952-AE1D-3493-A3C4752F9A31}"/>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8" name="TextBox 7">
            <a:extLst>
              <a:ext uri="{FF2B5EF4-FFF2-40B4-BE49-F238E27FC236}">
                <a16:creationId xmlns:a16="http://schemas.microsoft.com/office/drawing/2014/main" id="{9783857E-3D81-5334-21E9-B5F1C0E26C17}"/>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2840771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B8A294-625A-79DD-72F3-E69F26391535}"/>
              </a:ext>
            </a:extLst>
          </p:cNvPr>
          <p:cNvSpPr>
            <a:spLocks noGrp="1"/>
          </p:cNvSpPr>
          <p:nvPr>
            <p:ph type="sldNum" sz="quarter" idx="12"/>
          </p:nvPr>
        </p:nvSpPr>
        <p:spPr/>
        <p:txBody>
          <a:bodyPr/>
          <a:lstStyle/>
          <a:p>
            <a:fld id="{CE250C90-A217-6949-8BD2-2F5146168076}" type="slidenum">
              <a:rPr lang="en-US" smtClean="0"/>
              <a:pPr/>
              <a:t>73</a:t>
            </a:fld>
            <a:endParaRPr lang="en-US" sz="2000"/>
          </a:p>
        </p:txBody>
      </p:sp>
      <p:cxnSp>
        <p:nvCxnSpPr>
          <p:cNvPr id="9" name="Straight Arrow Connector 8">
            <a:extLst>
              <a:ext uri="{FF2B5EF4-FFF2-40B4-BE49-F238E27FC236}">
                <a16:creationId xmlns:a16="http://schemas.microsoft.com/office/drawing/2014/main" id="{AC310B8B-1607-8FA4-1870-6AB79C342DD4}"/>
              </a:ext>
            </a:extLst>
          </p:cNvPr>
          <p:cNvCxnSpPr>
            <a:cxnSpLocks/>
          </p:cNvCxnSpPr>
          <p:nvPr/>
        </p:nvCxnSpPr>
        <p:spPr>
          <a:xfrm flipH="1" flipV="1">
            <a:off x="8958991" y="4643482"/>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B569B27-1F0E-AAD9-67D3-A7D0ABCEFCC8}"/>
              </a:ext>
            </a:extLst>
          </p:cNvPr>
          <p:cNvSpPr/>
          <p:nvPr/>
        </p:nvSpPr>
        <p:spPr>
          <a:xfrm>
            <a:off x="4811774" y="3813422"/>
            <a:ext cx="70504" cy="1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
          </a:p>
        </p:txBody>
      </p:sp>
      <p:cxnSp>
        <p:nvCxnSpPr>
          <p:cNvPr id="16" name="Straight Arrow Connector 15">
            <a:extLst>
              <a:ext uri="{FF2B5EF4-FFF2-40B4-BE49-F238E27FC236}">
                <a16:creationId xmlns:a16="http://schemas.microsoft.com/office/drawing/2014/main" id="{0FE1E557-050A-D579-B3D5-D26106AEAF4C}"/>
              </a:ext>
            </a:extLst>
          </p:cNvPr>
          <p:cNvCxnSpPr>
            <a:cxnSpLocks/>
          </p:cNvCxnSpPr>
          <p:nvPr/>
        </p:nvCxnSpPr>
        <p:spPr>
          <a:xfrm>
            <a:off x="8958991" y="3414003"/>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82906BC-17E7-DE7D-E56C-C4FB66445440}"/>
              </a:ext>
            </a:extLst>
          </p:cNvPr>
          <p:cNvCxnSpPr>
            <a:cxnSpLocks/>
          </p:cNvCxnSpPr>
          <p:nvPr/>
        </p:nvCxnSpPr>
        <p:spPr>
          <a:xfrm>
            <a:off x="7108622" y="4452480"/>
            <a:ext cx="1438427" cy="1201366"/>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858A5D1D-698E-1732-B017-3495DBC6F0E6}"/>
              </a:ext>
            </a:extLst>
          </p:cNvPr>
          <p:cNvCxnSpPr>
            <a:cxnSpLocks/>
          </p:cNvCxnSpPr>
          <p:nvPr/>
        </p:nvCxnSpPr>
        <p:spPr>
          <a:xfrm flipH="1" flipV="1">
            <a:off x="9370719" y="3226640"/>
            <a:ext cx="2295" cy="2432222"/>
          </a:xfrm>
          <a:prstGeom prst="bentConnector3">
            <a:avLst>
              <a:gd name="adj1" fmla="val -18977996"/>
            </a:avLst>
          </a:prstGeom>
          <a:ln w="47879">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D2BEE6-6F06-A263-71AB-B33D1CFFED87}"/>
              </a:ext>
            </a:extLst>
          </p:cNvPr>
          <p:cNvCxnSpPr>
            <a:stCxn id="33" idx="3"/>
            <a:endCxn id="34" idx="1"/>
          </p:cNvCxnSpPr>
          <p:nvPr/>
        </p:nvCxnSpPr>
        <p:spPr>
          <a:xfrm>
            <a:off x="5313419" y="4447252"/>
            <a:ext cx="1213594" cy="1"/>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8BAAB08-A6C0-BBC4-550B-508598763C0A}"/>
              </a:ext>
            </a:extLst>
          </p:cNvPr>
          <p:cNvCxnSpPr>
            <a:cxnSpLocks/>
          </p:cNvCxnSpPr>
          <p:nvPr/>
        </p:nvCxnSpPr>
        <p:spPr>
          <a:xfrm>
            <a:off x="6931218" y="3416389"/>
            <a:ext cx="0" cy="828453"/>
          </a:xfrm>
          <a:prstGeom prst="straightConnector1">
            <a:avLst/>
          </a:prstGeom>
          <a:ln w="26416">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D9858F5-CE5A-55B0-0DE0-F28BB315DD1B}"/>
              </a:ext>
            </a:extLst>
          </p:cNvPr>
          <p:cNvCxnSpPr>
            <a:cxnSpLocks/>
          </p:cNvCxnSpPr>
          <p:nvPr/>
        </p:nvCxnSpPr>
        <p:spPr>
          <a:xfrm flipV="1">
            <a:off x="3135374" y="4645989"/>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E8F46F2-665B-C91C-5CE2-E8AD82A550B4}"/>
              </a:ext>
            </a:extLst>
          </p:cNvPr>
          <p:cNvCxnSpPr>
            <a:cxnSpLocks/>
          </p:cNvCxnSpPr>
          <p:nvPr/>
        </p:nvCxnSpPr>
        <p:spPr>
          <a:xfrm flipH="1" flipV="1">
            <a:off x="4909213" y="4649663"/>
            <a:ext cx="490" cy="1210199"/>
          </a:xfrm>
          <a:prstGeom prst="straightConnector1">
            <a:avLst/>
          </a:prstGeom>
          <a:ln w="106298">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C9B095A-F4EF-2762-7EB3-9F57DE59C0AC}"/>
              </a:ext>
            </a:extLst>
          </p:cNvPr>
          <p:cNvCxnSpPr>
            <a:stCxn id="40" idx="2"/>
            <a:endCxn id="38" idx="0"/>
          </p:cNvCxnSpPr>
          <p:nvPr/>
        </p:nvCxnSpPr>
        <p:spPr>
          <a:xfrm>
            <a:off x="2879455" y="3421527"/>
            <a:ext cx="0" cy="2042447"/>
          </a:xfrm>
          <a:prstGeom prst="straightConnector1">
            <a:avLst/>
          </a:prstGeom>
          <a:ln w="35179">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E1230B3-09C6-290B-00E1-FEB5C3591EDD}"/>
              </a:ext>
            </a:extLst>
          </p:cNvPr>
          <p:cNvSpPr/>
          <p:nvPr/>
        </p:nvSpPr>
        <p:spPr>
          <a:xfrm>
            <a:off x="8554785" y="424618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9C4D4CF5-54BE-E48A-2E6A-CA867C4450DB}"/>
              </a:ext>
            </a:extLst>
          </p:cNvPr>
          <p:cNvSpPr/>
          <p:nvPr/>
        </p:nvSpPr>
        <p:spPr>
          <a:xfrm>
            <a:off x="4505498" y="54625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DE02BCBC-110D-FEA8-53C9-247412385B8C}"/>
              </a:ext>
            </a:extLst>
          </p:cNvPr>
          <p:cNvSpPr/>
          <p:nvPr/>
        </p:nvSpPr>
        <p:spPr>
          <a:xfrm>
            <a:off x="8557080"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9CD9D92-5B34-7040-51AC-D581D199A303}"/>
              </a:ext>
            </a:extLst>
          </p:cNvPr>
          <p:cNvSpPr/>
          <p:nvPr/>
        </p:nvSpPr>
        <p:spPr>
          <a:xfrm>
            <a:off x="8554785"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377A0E4-E5C3-E4D8-84E4-683B487DD15E}"/>
              </a:ext>
            </a:extLst>
          </p:cNvPr>
          <p:cNvSpPr/>
          <p:nvPr/>
        </p:nvSpPr>
        <p:spPr>
          <a:xfrm>
            <a:off x="6527012" y="3034137"/>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VPD</a:t>
            </a:r>
            <a:r>
              <a:rPr lang="en-US" sz="1333" baseline="-25000" dirty="0">
                <a:solidFill>
                  <a:schemeClr val="tx1"/>
                </a:solidFill>
                <a:latin typeface="Arial" panose="020B0604020202020204" pitchFamily="34" charset="0"/>
                <a:cs typeface="Arial" panose="020B0604020202020204" pitchFamily="34" charset="0"/>
              </a:rPr>
              <a:t>4</a:t>
            </a:r>
            <a:endParaRPr lang="en-US" sz="1333" dirty="0">
              <a:solidFill>
                <a:schemeClr val="tx1"/>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5D629E5E-5CF5-3205-A578-37C041776295}"/>
              </a:ext>
            </a:extLst>
          </p:cNvPr>
          <p:cNvCxnSpPr>
            <a:cxnSpLocks/>
          </p:cNvCxnSpPr>
          <p:nvPr/>
        </p:nvCxnSpPr>
        <p:spPr>
          <a:xfrm flipV="1">
            <a:off x="7208796" y="3234163"/>
            <a:ext cx="1338466" cy="1118667"/>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D99607F-569A-B218-DD4F-398A0D74602C}"/>
              </a:ext>
            </a:extLst>
          </p:cNvPr>
          <p:cNvCxnSpPr>
            <a:cxnSpLocks/>
          </p:cNvCxnSpPr>
          <p:nvPr/>
        </p:nvCxnSpPr>
        <p:spPr>
          <a:xfrm>
            <a:off x="3278645" y="3224132"/>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2413D7-40DD-339D-3539-C663503301D4}"/>
              </a:ext>
            </a:extLst>
          </p:cNvPr>
          <p:cNvCxnSpPr>
            <a:cxnSpLocks/>
          </p:cNvCxnSpPr>
          <p:nvPr/>
        </p:nvCxnSpPr>
        <p:spPr>
          <a:xfrm>
            <a:off x="4905336" y="3424417"/>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BC7EAD7-F6DB-305D-E973-FD23D4D5A707}"/>
              </a:ext>
            </a:extLst>
          </p:cNvPr>
          <p:cNvSpPr/>
          <p:nvPr/>
        </p:nvSpPr>
        <p:spPr>
          <a:xfrm>
            <a:off x="4505008" y="425236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6862D273-0CBE-6BCB-A69B-7F0418F887D3}"/>
              </a:ext>
            </a:extLst>
          </p:cNvPr>
          <p:cNvSpPr/>
          <p:nvPr/>
        </p:nvSpPr>
        <p:spPr>
          <a:xfrm>
            <a:off x="6527012" y="42523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35" name="Elbow Connector 34">
            <a:extLst>
              <a:ext uri="{FF2B5EF4-FFF2-40B4-BE49-F238E27FC236}">
                <a16:creationId xmlns:a16="http://schemas.microsoft.com/office/drawing/2014/main" id="{AEB116BA-7CB3-3BEE-04E9-463EE6F6B4A2}"/>
              </a:ext>
            </a:extLst>
          </p:cNvPr>
          <p:cNvCxnSpPr>
            <a:cxnSpLocks/>
          </p:cNvCxnSpPr>
          <p:nvPr/>
        </p:nvCxnSpPr>
        <p:spPr>
          <a:xfrm rot="16200000" flipH="1">
            <a:off x="5920370" y="2815342"/>
            <a:ext cx="5643" cy="6081831"/>
          </a:xfrm>
          <a:prstGeom prst="bentConnector3">
            <a:avLst>
              <a:gd name="adj1" fmla="val 7743488"/>
            </a:avLst>
          </a:prstGeom>
          <a:ln w="47244">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126DF44-8AFE-C7AB-AD5B-8F17986AF541}"/>
              </a:ext>
            </a:extLst>
          </p:cNvPr>
          <p:cNvCxnSpPr>
            <a:cxnSpLocks/>
          </p:cNvCxnSpPr>
          <p:nvPr/>
        </p:nvCxnSpPr>
        <p:spPr>
          <a:xfrm rot="10800000" flipH="1">
            <a:off x="2773076" y="3024228"/>
            <a:ext cx="6483741" cy="2627110"/>
          </a:xfrm>
          <a:prstGeom prst="bentConnector4">
            <a:avLst>
              <a:gd name="adj1" fmla="val -9886"/>
              <a:gd name="adj2" fmla="val 123721"/>
            </a:avLst>
          </a:prstGeom>
          <a:ln w="58547">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31BA041-1E08-7139-4A9B-C3634AD4DA05}"/>
              </a:ext>
            </a:extLst>
          </p:cNvPr>
          <p:cNvCxnSpPr>
            <a:cxnSpLocks/>
          </p:cNvCxnSpPr>
          <p:nvPr/>
        </p:nvCxnSpPr>
        <p:spPr>
          <a:xfrm rot="5400000" flipH="1" flipV="1">
            <a:off x="6926957" y="1005116"/>
            <a:ext cx="10413" cy="4053654"/>
          </a:xfrm>
          <a:prstGeom prst="bentConnector3">
            <a:avLst>
              <a:gd name="adj1" fmla="val 3608240"/>
            </a:avLst>
          </a:prstGeom>
          <a:ln w="7747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A35C05-959C-07BF-692E-C7DDB55BBD81}"/>
              </a:ext>
            </a:extLst>
          </p:cNvPr>
          <p:cNvSpPr/>
          <p:nvPr/>
        </p:nvSpPr>
        <p:spPr>
          <a:xfrm>
            <a:off x="2475249" y="546397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808EB2FD-9A15-9773-8A4E-A16BDFE6D5DE}"/>
              </a:ext>
            </a:extLst>
          </p:cNvPr>
          <p:cNvSpPr/>
          <p:nvPr/>
        </p:nvSpPr>
        <p:spPr>
          <a:xfrm>
            <a:off x="4501131" y="304216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0831038-66EA-B836-A53F-E2400369772D}"/>
              </a:ext>
            </a:extLst>
          </p:cNvPr>
          <p:cNvSpPr/>
          <p:nvPr/>
        </p:nvSpPr>
        <p:spPr>
          <a:xfrm>
            <a:off x="2475249" y="303175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FFFFD6D4-1A57-663F-B199-677C25422069}"/>
              </a:ext>
            </a:extLst>
          </p:cNvPr>
          <p:cNvSpPr>
            <a:spLocks noGrp="1"/>
          </p:cNvSpPr>
          <p:nvPr>
            <p:ph type="title"/>
          </p:nvPr>
        </p:nvSpPr>
        <p:spPr/>
        <p:txBody>
          <a:bodyPr/>
          <a:lstStyle/>
          <a:p>
            <a:r>
              <a:rPr lang="en-US" dirty="0"/>
              <a:t>… and indirectly </a:t>
            </a:r>
            <a:r>
              <a:rPr lang="en-US" b="1" dirty="0">
                <a:solidFill>
                  <a:schemeClr val="accent1">
                    <a:lumMod val="75000"/>
                  </a:schemeClr>
                </a:solidFill>
              </a:rPr>
              <a:t>increased</a:t>
            </a:r>
            <a:r>
              <a:rPr lang="en-US" dirty="0"/>
              <a:t> </a:t>
            </a:r>
            <a:r>
              <a:rPr lang="en-US" i="1" dirty="0"/>
              <a:t>N</a:t>
            </a:r>
            <a:r>
              <a:rPr lang="en-US" baseline="-25000" dirty="0"/>
              <a:t>area</a:t>
            </a:r>
            <a:r>
              <a:rPr lang="en-US" dirty="0"/>
              <a:t> through </a:t>
            </a:r>
            <a:r>
              <a:rPr lang="en-US" b="1" dirty="0">
                <a:solidFill>
                  <a:srgbClr val="C00000"/>
                </a:solidFill>
              </a:rPr>
              <a:t>reductions</a:t>
            </a:r>
            <a:r>
              <a:rPr lang="en-US" dirty="0"/>
              <a:t> in</a:t>
            </a:r>
            <a:r>
              <a:rPr lang="el-GR" i="1" dirty="0"/>
              <a:t> β</a:t>
            </a:r>
            <a:endParaRPr lang="en-US" dirty="0"/>
          </a:p>
        </p:txBody>
      </p:sp>
      <p:sp>
        <p:nvSpPr>
          <p:cNvPr id="13" name="TextBox 12">
            <a:extLst>
              <a:ext uri="{FF2B5EF4-FFF2-40B4-BE49-F238E27FC236}">
                <a16:creationId xmlns:a16="http://schemas.microsoft.com/office/drawing/2014/main" id="{233F27CA-8354-0671-14DF-930D25857D8D}"/>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14" name="Rectangle 13">
            <a:extLst>
              <a:ext uri="{FF2B5EF4-FFF2-40B4-BE49-F238E27FC236}">
                <a16:creationId xmlns:a16="http://schemas.microsoft.com/office/drawing/2014/main" id="{F1F13824-832B-BD77-0E8B-2B012C4AF68A}"/>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30" name="Rectangle 29">
            <a:extLst>
              <a:ext uri="{FF2B5EF4-FFF2-40B4-BE49-F238E27FC236}">
                <a16:creationId xmlns:a16="http://schemas.microsoft.com/office/drawing/2014/main" id="{00162E98-3906-C240-4065-A349C5FAE1FF}"/>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41" name="TextBox 40">
            <a:extLst>
              <a:ext uri="{FF2B5EF4-FFF2-40B4-BE49-F238E27FC236}">
                <a16:creationId xmlns:a16="http://schemas.microsoft.com/office/drawing/2014/main" id="{46F52CD1-4FF8-2F6C-1E7A-4CDD93592233}"/>
              </a:ext>
            </a:extLst>
          </p:cNvPr>
          <p:cNvSpPr txBox="1"/>
          <p:nvPr/>
        </p:nvSpPr>
        <p:spPr>
          <a:xfrm>
            <a:off x="10534224" y="3511694"/>
            <a:ext cx="1263487" cy="461665"/>
          </a:xfrm>
          <a:prstGeom prst="rect">
            <a:avLst/>
          </a:prstGeom>
          <a:noFill/>
        </p:spPr>
        <p:txBody>
          <a:bodyPr wrap="non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Positive</a:t>
            </a:r>
          </a:p>
        </p:txBody>
      </p:sp>
      <p:sp>
        <p:nvSpPr>
          <p:cNvPr id="42" name="TextBox 41">
            <a:extLst>
              <a:ext uri="{FF2B5EF4-FFF2-40B4-BE49-F238E27FC236}">
                <a16:creationId xmlns:a16="http://schemas.microsoft.com/office/drawing/2014/main" id="{1DB885AB-0CA9-D2AA-ACAD-86F8CE53E3AE}"/>
              </a:ext>
            </a:extLst>
          </p:cNvPr>
          <p:cNvSpPr txBox="1"/>
          <p:nvPr/>
        </p:nvSpPr>
        <p:spPr>
          <a:xfrm>
            <a:off x="10534224" y="3784518"/>
            <a:ext cx="1401346"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8305920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pic>
        <p:nvPicPr>
          <p:cNvPr id="15" name="Content Placeholder 14" descr="Chart, histogram&#10;&#10;Description automatically generated">
            <a:extLst>
              <a:ext uri="{FF2B5EF4-FFF2-40B4-BE49-F238E27FC236}">
                <a16:creationId xmlns:a16="http://schemas.microsoft.com/office/drawing/2014/main" id="{19F67E3E-2303-749F-25BD-C128D4B8D7DE}"/>
              </a:ext>
            </a:extLst>
          </p:cNvPr>
          <p:cNvPicPr>
            <a:picLocks noGrp="1" noChangeAspect="1"/>
          </p:cNvPicPr>
          <p:nvPr>
            <p:ph sz="half" idx="2"/>
          </p:nvPr>
        </p:nvPicPr>
        <p:blipFill>
          <a:blip r:embed="rId2"/>
          <a:stretch>
            <a:fillRect/>
          </a:stretch>
        </p:blipFill>
        <p:spPr>
          <a:xfrm>
            <a:off x="6172200" y="2072640"/>
            <a:ext cx="6019518" cy="3385979"/>
          </a:xfrm>
        </p:spPr>
      </p:pic>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74</a:t>
            </a:fld>
            <a:endParaRPr lang="en-US" sz="2000"/>
          </a:p>
        </p:txBody>
      </p:sp>
      <p:sp>
        <p:nvSpPr>
          <p:cNvPr id="3" name="TextBox 2">
            <a:extLst>
              <a:ext uri="{FF2B5EF4-FFF2-40B4-BE49-F238E27FC236}">
                <a16:creationId xmlns:a16="http://schemas.microsoft.com/office/drawing/2014/main" id="{DE583378-72CE-0131-1670-1B3291D74394}"/>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5" name="Rectangle 4">
            <a:extLst>
              <a:ext uri="{FF2B5EF4-FFF2-40B4-BE49-F238E27FC236}">
                <a16:creationId xmlns:a16="http://schemas.microsoft.com/office/drawing/2014/main" id="{9C51794B-6709-3976-3447-F4AF2F26E1EA}"/>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6" name="Rectangle 5">
            <a:extLst>
              <a:ext uri="{FF2B5EF4-FFF2-40B4-BE49-F238E27FC236}">
                <a16:creationId xmlns:a16="http://schemas.microsoft.com/office/drawing/2014/main" id="{0F731F15-E2FA-D29F-DC35-9378D206A4B5}"/>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9" name="Content Placeholder 9">
            <a:extLst>
              <a:ext uri="{FF2B5EF4-FFF2-40B4-BE49-F238E27FC236}">
                <a16:creationId xmlns:a16="http://schemas.microsoft.com/office/drawing/2014/main" id="{3628B6B7-7A3A-8E52-9CD6-06BAC3F3CD61}"/>
              </a:ext>
            </a:extLst>
          </p:cNvPr>
          <p:cNvSpPr>
            <a:spLocks noGrp="1"/>
          </p:cNvSpPr>
          <p:nvPr>
            <p:ph sz="half" idx="1"/>
          </p:nvPr>
        </p:nvSpPr>
        <p:spPr>
          <a:xfrm>
            <a:off x="838200" y="1591779"/>
            <a:ext cx="5181600" cy="3725288"/>
          </a:xfrm>
        </p:spPr>
        <p:txBody>
          <a:bodyPr>
            <a:normAutofit/>
          </a:bodyPr>
          <a:lstStyle/>
          <a:p>
            <a:r>
              <a:rPr lang="el-GR" sz="2400" i="1" dirty="0">
                <a:latin typeface="Arial" panose="020B0604020202020204" pitchFamily="34" charset="0"/>
                <a:cs typeface="Arial" panose="020B0604020202020204" pitchFamily="34" charset="0"/>
              </a:rPr>
              <a:t>β</a:t>
            </a:r>
            <a:r>
              <a:rPr lang="en-US" sz="2400" dirty="0">
                <a:latin typeface="Arial" panose="020B0604020202020204" pitchFamily="34" charset="0"/>
                <a:cs typeface="Arial" panose="020B0604020202020204" pitchFamily="34" charset="0"/>
              </a:rPr>
              <a:t> dynamically changes across environments</a:t>
            </a:r>
          </a:p>
          <a:p>
            <a:r>
              <a:rPr lang="en-US" sz="2400" dirty="0">
                <a:solidFill>
                  <a:schemeClr val="bg1"/>
                </a:solidFill>
                <a:latin typeface="Arial" panose="020B0604020202020204" pitchFamily="34" charset="0"/>
                <a:cs typeface="Arial" panose="020B0604020202020204" pitchFamily="34" charset="0"/>
              </a:rPr>
              <a:t>Soil N is more important for determining variance in </a:t>
            </a:r>
            <a:r>
              <a:rPr lang="el-GR" sz="2400" i="1" dirty="0">
                <a:solidFill>
                  <a:schemeClr val="bg1"/>
                </a:solidFill>
                <a:latin typeface="Arial" panose="020B0604020202020204" pitchFamily="34" charset="0"/>
                <a:cs typeface="Arial" panose="020B0604020202020204" pitchFamily="34" charset="0"/>
              </a:rPr>
              <a:t>β</a:t>
            </a:r>
            <a:r>
              <a:rPr lang="en-US" sz="2400" dirty="0">
                <a:solidFill>
                  <a:schemeClr val="bg1"/>
                </a:solidFill>
                <a:latin typeface="Arial" panose="020B0604020202020204" pitchFamily="34" charset="0"/>
                <a:cs typeface="Arial" panose="020B0604020202020204" pitchFamily="34" charset="0"/>
              </a:rPr>
              <a:t> than soil moisture</a:t>
            </a:r>
          </a:p>
          <a:p>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Leaf N is a direct and indirect product of soil N availability</a:t>
            </a:r>
          </a:p>
        </p:txBody>
      </p:sp>
    </p:spTree>
    <p:extLst>
      <p:ext uri="{BB962C8B-B14F-4D97-AF65-F5344CB8AC3E}">
        <p14:creationId xmlns:p14="http://schemas.microsoft.com/office/powerpoint/2010/main" val="828995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75</a:t>
            </a:fld>
            <a:endParaRPr lang="en-US" sz="2000"/>
          </a:p>
        </p:txBody>
      </p:sp>
      <p:cxnSp>
        <p:nvCxnSpPr>
          <p:cNvPr id="6" name="Straight Arrow Connector 5">
            <a:extLst>
              <a:ext uri="{FF2B5EF4-FFF2-40B4-BE49-F238E27FC236}">
                <a16:creationId xmlns:a16="http://schemas.microsoft.com/office/drawing/2014/main" id="{2A9DF60B-0552-0653-B04C-E3771281666D}"/>
              </a:ext>
            </a:extLst>
          </p:cNvPr>
          <p:cNvCxnSpPr>
            <a:cxnSpLocks/>
          </p:cNvCxnSpPr>
          <p:nvPr/>
        </p:nvCxnSpPr>
        <p:spPr>
          <a:xfrm flipV="1">
            <a:off x="8578232" y="3632238"/>
            <a:ext cx="1365140" cy="1163791"/>
          </a:xfrm>
          <a:prstGeom prst="straightConnector1">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C040F17-56C7-DBBC-EB43-99530BA998FB}"/>
              </a:ext>
            </a:extLst>
          </p:cNvPr>
          <p:cNvCxnSpPr>
            <a:cxnSpLocks/>
          </p:cNvCxnSpPr>
          <p:nvPr/>
        </p:nvCxnSpPr>
        <p:spPr>
          <a:xfrm flipH="1" flipV="1">
            <a:off x="10352071" y="3635912"/>
            <a:ext cx="490" cy="1210199"/>
          </a:xfrm>
          <a:prstGeom prst="straightConnector1">
            <a:avLst/>
          </a:prstGeom>
          <a:ln w="106298">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6C22F47-BF67-3B49-5EAE-9DEEE18A118A}"/>
              </a:ext>
            </a:extLst>
          </p:cNvPr>
          <p:cNvCxnSpPr>
            <a:stCxn id="17" idx="2"/>
            <a:endCxn id="14" idx="0"/>
          </p:cNvCxnSpPr>
          <p:nvPr/>
        </p:nvCxnSpPr>
        <p:spPr>
          <a:xfrm>
            <a:off x="8322313" y="2407776"/>
            <a:ext cx="0" cy="2042447"/>
          </a:xfrm>
          <a:prstGeom prst="straightConnector1">
            <a:avLst/>
          </a:prstGeom>
          <a:ln w="351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A44C4BF-9515-8DD8-9FB7-6D15E52B1467}"/>
              </a:ext>
            </a:extLst>
          </p:cNvPr>
          <p:cNvSpPr/>
          <p:nvPr/>
        </p:nvSpPr>
        <p:spPr>
          <a:xfrm>
            <a:off x="9948356" y="444881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accent1">
                    <a:lumMod val="75000"/>
                  </a:schemeClr>
                </a:solidFill>
                <a:latin typeface="Arial" panose="020B0604020202020204" pitchFamily="34" charset="0"/>
                <a:cs typeface="Arial" panose="020B0604020202020204" pitchFamily="34" charset="0"/>
              </a:rPr>
              <a:t>C</a:t>
            </a:r>
            <a:r>
              <a:rPr lang="en-US" sz="1333" baseline="-25000" dirty="0">
                <a:solidFill>
                  <a:schemeClr val="accent1">
                    <a:lumMod val="75000"/>
                  </a:schemeClr>
                </a:solidFill>
                <a:latin typeface="Arial" panose="020B0604020202020204" pitchFamily="34" charset="0"/>
                <a:cs typeface="Arial" panose="020B0604020202020204" pitchFamily="34" charset="0"/>
              </a:rPr>
              <a:t>3</a:t>
            </a:r>
            <a:r>
              <a:rPr lang="en-US" sz="1333" dirty="0">
                <a:solidFill>
                  <a:schemeClr val="tx1"/>
                </a:solidFill>
                <a:latin typeface="Arial" panose="020B0604020202020204" pitchFamily="34" charset="0"/>
                <a:cs typeface="Arial" panose="020B0604020202020204" pitchFamily="34" charset="0"/>
              </a:rPr>
              <a:t>/</a:t>
            </a:r>
            <a:r>
              <a:rPr lang="en-US" sz="1333" dirty="0">
                <a:solidFill>
                  <a:srgbClr val="C00000"/>
                </a:solidFill>
                <a:latin typeface="Arial" panose="020B0604020202020204" pitchFamily="34" charset="0"/>
                <a:cs typeface="Arial" panose="020B0604020202020204" pitchFamily="34" charset="0"/>
              </a:rPr>
              <a:t>C</a:t>
            </a:r>
            <a:r>
              <a:rPr lang="en-US" sz="1333" baseline="-25000" dirty="0">
                <a:solidFill>
                  <a:srgbClr val="C00000"/>
                </a:solidFill>
                <a:latin typeface="Arial" panose="020B0604020202020204" pitchFamily="34" charset="0"/>
                <a:cs typeface="Arial" panose="020B0604020202020204" pitchFamily="34" charset="0"/>
              </a:rPr>
              <a:t>4</a:t>
            </a:r>
            <a:endParaRPr lang="en-US" sz="1333" dirty="0">
              <a:solidFill>
                <a:srgbClr val="C00000"/>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A61D7E6B-A9D8-EACA-A4F6-5E8F4AC7149C}"/>
              </a:ext>
            </a:extLst>
          </p:cNvPr>
          <p:cNvCxnSpPr>
            <a:cxnSpLocks/>
          </p:cNvCxnSpPr>
          <p:nvPr/>
        </p:nvCxnSpPr>
        <p:spPr>
          <a:xfrm>
            <a:off x="8721503" y="2210381"/>
            <a:ext cx="1221348" cy="101954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CFB0BE4-403E-068B-5153-C7F0435ACE8B}"/>
              </a:ext>
            </a:extLst>
          </p:cNvPr>
          <p:cNvCxnSpPr>
            <a:cxnSpLocks/>
          </p:cNvCxnSpPr>
          <p:nvPr/>
        </p:nvCxnSpPr>
        <p:spPr>
          <a:xfrm>
            <a:off x="10348194" y="2410666"/>
            <a:ext cx="3877" cy="820424"/>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837FF07-928D-4850-CB62-FBCD9E9D0376}"/>
              </a:ext>
            </a:extLst>
          </p:cNvPr>
          <p:cNvSpPr/>
          <p:nvPr/>
        </p:nvSpPr>
        <p:spPr>
          <a:xfrm>
            <a:off x="9947866" y="323861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3E3FAEE-2748-F4EA-D16A-D2300C9A007E}"/>
              </a:ext>
            </a:extLst>
          </p:cNvPr>
          <p:cNvSpPr/>
          <p:nvPr/>
        </p:nvSpPr>
        <p:spPr>
          <a:xfrm>
            <a:off x="7918107" y="4450223"/>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26A5CC4-6DC7-5996-9D37-31B7B3868797}"/>
              </a:ext>
            </a:extLst>
          </p:cNvPr>
          <p:cNvSpPr/>
          <p:nvPr/>
        </p:nvSpPr>
        <p:spPr>
          <a:xfrm>
            <a:off x="9943989" y="2028414"/>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fixer</a:t>
            </a:r>
            <a:endParaRPr lang="en-US" sz="1333" i="1"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44067A50-F2C3-B689-5096-27AC37E357C3}"/>
              </a:ext>
            </a:extLst>
          </p:cNvPr>
          <p:cNvSpPr/>
          <p:nvPr/>
        </p:nvSpPr>
        <p:spPr>
          <a:xfrm>
            <a:off x="7918107" y="2018001"/>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SM</a:t>
            </a:r>
            <a:r>
              <a:rPr lang="en-US" sz="1333" baseline="-25000" dirty="0">
                <a:solidFill>
                  <a:schemeClr val="tx1"/>
                </a:solidFill>
                <a:latin typeface="Arial" panose="020B0604020202020204" pitchFamily="34" charset="0"/>
                <a:cs typeface="Arial" panose="020B0604020202020204" pitchFamily="34" charset="0"/>
              </a:rPr>
              <a:t>90</a:t>
            </a:r>
            <a:endParaRPr lang="en-US" sz="1333"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0479100-E3CC-274D-7A3C-BFE633638FB5}"/>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5" name="Rectangle 4">
            <a:extLst>
              <a:ext uri="{FF2B5EF4-FFF2-40B4-BE49-F238E27FC236}">
                <a16:creationId xmlns:a16="http://schemas.microsoft.com/office/drawing/2014/main" id="{6CCC3BD6-D102-2ABC-D122-225C9454B0C8}"/>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15" name="Rectangle 14">
            <a:extLst>
              <a:ext uri="{FF2B5EF4-FFF2-40B4-BE49-F238E27FC236}">
                <a16:creationId xmlns:a16="http://schemas.microsoft.com/office/drawing/2014/main" id="{0FAA7332-9E5B-37EA-1091-D855F06C44FA}"/>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20" name="Content Placeholder 9">
            <a:extLst>
              <a:ext uri="{FF2B5EF4-FFF2-40B4-BE49-F238E27FC236}">
                <a16:creationId xmlns:a16="http://schemas.microsoft.com/office/drawing/2014/main" id="{A01D5042-ACAE-F849-0A60-EB5FA6331449}"/>
              </a:ext>
            </a:extLst>
          </p:cNvPr>
          <p:cNvSpPr>
            <a:spLocks noGrp="1"/>
          </p:cNvSpPr>
          <p:nvPr>
            <p:ph sz="half" idx="1"/>
          </p:nvPr>
        </p:nvSpPr>
        <p:spPr>
          <a:xfrm>
            <a:off x="838200" y="1591779"/>
            <a:ext cx="5181600" cy="3725288"/>
          </a:xfrm>
        </p:spPr>
        <p:txBody>
          <a:bodyPr>
            <a:normAutofit/>
          </a:bodyPr>
          <a:lstStyle/>
          <a:p>
            <a:r>
              <a:rPr lang="el-GR" sz="2400" i="1" dirty="0">
                <a:latin typeface="Arial" panose="020B0604020202020204" pitchFamily="34" charset="0"/>
                <a:cs typeface="Arial" panose="020B0604020202020204" pitchFamily="34" charset="0"/>
              </a:rPr>
              <a:t>β</a:t>
            </a:r>
            <a:r>
              <a:rPr lang="en-US" sz="2400" dirty="0">
                <a:latin typeface="Arial" panose="020B0604020202020204" pitchFamily="34" charset="0"/>
                <a:cs typeface="Arial" panose="020B0604020202020204" pitchFamily="34" charset="0"/>
              </a:rPr>
              <a:t> dynamically changes across environments</a:t>
            </a:r>
          </a:p>
          <a:p>
            <a:pPr marL="0" indent="0">
              <a:buNone/>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Soil N is more important for determining variance in </a:t>
            </a:r>
            <a:r>
              <a:rPr lang="el-GR" sz="2400" i="1" dirty="0">
                <a:latin typeface="Arial" panose="020B0604020202020204" pitchFamily="34" charset="0"/>
                <a:cs typeface="Arial" panose="020B0604020202020204" pitchFamily="34" charset="0"/>
              </a:rPr>
              <a:t>β</a:t>
            </a:r>
            <a:r>
              <a:rPr lang="en-US" sz="2400" dirty="0">
                <a:latin typeface="Arial" panose="020B0604020202020204" pitchFamily="34" charset="0"/>
                <a:cs typeface="Arial" panose="020B0604020202020204" pitchFamily="34" charset="0"/>
              </a:rPr>
              <a:t> than soil moisture</a:t>
            </a:r>
          </a:p>
          <a:p>
            <a:endParaRPr lang="en-US" sz="2400" dirty="0">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Leaf N is a direct and indirect product of soil N availability</a:t>
            </a:r>
          </a:p>
        </p:txBody>
      </p:sp>
    </p:spTree>
    <p:extLst>
      <p:ext uri="{BB962C8B-B14F-4D97-AF65-F5344CB8AC3E}">
        <p14:creationId xmlns:p14="http://schemas.microsoft.com/office/powerpoint/2010/main" val="17007803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392C-0E6A-1C6D-26C4-8A1DE4C9AA8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
        <p:nvSpPr>
          <p:cNvPr id="10" name="Content Placeholder 9">
            <a:extLst>
              <a:ext uri="{FF2B5EF4-FFF2-40B4-BE49-F238E27FC236}">
                <a16:creationId xmlns:a16="http://schemas.microsoft.com/office/drawing/2014/main" id="{B0F6B2F9-3295-42A9-9165-0956D8997956}"/>
              </a:ext>
            </a:extLst>
          </p:cNvPr>
          <p:cNvSpPr>
            <a:spLocks noGrp="1"/>
          </p:cNvSpPr>
          <p:nvPr>
            <p:ph sz="half" idx="1"/>
          </p:nvPr>
        </p:nvSpPr>
        <p:spPr>
          <a:xfrm>
            <a:off x="838200" y="1591779"/>
            <a:ext cx="5181600" cy="3725288"/>
          </a:xfrm>
        </p:spPr>
        <p:txBody>
          <a:bodyPr>
            <a:normAutofit/>
          </a:bodyPr>
          <a:lstStyle/>
          <a:p>
            <a:r>
              <a:rPr lang="el-GR" sz="2400" i="1" dirty="0">
                <a:latin typeface="Arial" panose="020B0604020202020204" pitchFamily="34" charset="0"/>
                <a:cs typeface="Arial" panose="020B0604020202020204" pitchFamily="34" charset="0"/>
              </a:rPr>
              <a:t>β</a:t>
            </a:r>
            <a:r>
              <a:rPr lang="en-US" sz="2400" dirty="0">
                <a:latin typeface="Arial" panose="020B0604020202020204" pitchFamily="34" charset="0"/>
                <a:cs typeface="Arial" panose="020B0604020202020204" pitchFamily="34" charset="0"/>
              </a:rPr>
              <a:t> dynamically changes across environments</a:t>
            </a:r>
          </a:p>
          <a:p>
            <a:pPr marL="0" indent="0">
              <a:buNone/>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Soil N is more important for determining variance in </a:t>
            </a:r>
            <a:r>
              <a:rPr lang="el-GR" sz="2400" i="1" dirty="0">
                <a:latin typeface="Arial" panose="020B0604020202020204" pitchFamily="34" charset="0"/>
                <a:cs typeface="Arial" panose="020B0604020202020204" pitchFamily="34" charset="0"/>
              </a:rPr>
              <a:t>β</a:t>
            </a:r>
            <a:r>
              <a:rPr lang="en-US" sz="2400" dirty="0">
                <a:latin typeface="Arial" panose="020B0604020202020204" pitchFamily="34" charset="0"/>
                <a:cs typeface="Arial" panose="020B0604020202020204" pitchFamily="34" charset="0"/>
              </a:rPr>
              <a:t> than soil moisture</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Leaf N is a direct and indirect product of soil N availability</a:t>
            </a:r>
          </a:p>
        </p:txBody>
      </p:sp>
      <p:sp>
        <p:nvSpPr>
          <p:cNvPr id="4" name="Slide Number Placeholder 3">
            <a:extLst>
              <a:ext uri="{FF2B5EF4-FFF2-40B4-BE49-F238E27FC236}">
                <a16:creationId xmlns:a16="http://schemas.microsoft.com/office/drawing/2014/main" id="{04F47583-B6F3-5B0D-EE83-321E25E9A8A7}"/>
              </a:ext>
            </a:extLst>
          </p:cNvPr>
          <p:cNvSpPr>
            <a:spLocks noGrp="1"/>
          </p:cNvSpPr>
          <p:nvPr>
            <p:ph type="sldNum" sz="quarter" idx="12"/>
          </p:nvPr>
        </p:nvSpPr>
        <p:spPr/>
        <p:txBody>
          <a:bodyPr/>
          <a:lstStyle/>
          <a:p>
            <a:fld id="{CE250C90-A217-6949-8BD2-2F5146168076}" type="slidenum">
              <a:rPr lang="en-US" smtClean="0"/>
              <a:pPr/>
              <a:t>76</a:t>
            </a:fld>
            <a:endParaRPr lang="en-US" sz="2000"/>
          </a:p>
        </p:txBody>
      </p:sp>
      <p:cxnSp>
        <p:nvCxnSpPr>
          <p:cNvPr id="3" name="Straight Arrow Connector 2">
            <a:extLst>
              <a:ext uri="{FF2B5EF4-FFF2-40B4-BE49-F238E27FC236}">
                <a16:creationId xmlns:a16="http://schemas.microsoft.com/office/drawing/2014/main" id="{0C164F3B-319E-2A5E-5FE6-5F38B9DC0AA9}"/>
              </a:ext>
            </a:extLst>
          </p:cNvPr>
          <p:cNvCxnSpPr>
            <a:cxnSpLocks/>
          </p:cNvCxnSpPr>
          <p:nvPr/>
        </p:nvCxnSpPr>
        <p:spPr>
          <a:xfrm flipH="1" flipV="1">
            <a:off x="11275471" y="4025600"/>
            <a:ext cx="2295" cy="828016"/>
          </a:xfrm>
          <a:prstGeom prst="straightConnector1">
            <a:avLst/>
          </a:prstGeom>
          <a:ln w="16992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6D0D76E-170D-93CE-E939-BDF07DEA66A4}"/>
              </a:ext>
            </a:extLst>
          </p:cNvPr>
          <p:cNvCxnSpPr>
            <a:cxnSpLocks/>
          </p:cNvCxnSpPr>
          <p:nvPr/>
        </p:nvCxnSpPr>
        <p:spPr>
          <a:xfrm>
            <a:off x="11275471" y="2796121"/>
            <a:ext cx="0" cy="824656"/>
          </a:xfrm>
          <a:prstGeom prst="straightConnector1">
            <a:avLst/>
          </a:prstGeom>
          <a:ln w="185166">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1EDDC4-AD22-4685-CE70-C112834AC70D}"/>
              </a:ext>
            </a:extLst>
          </p:cNvPr>
          <p:cNvCxnSpPr>
            <a:cxnSpLocks/>
            <a:stCxn id="25" idx="2"/>
          </p:cNvCxnSpPr>
          <p:nvPr/>
        </p:nvCxnSpPr>
        <p:spPr>
          <a:xfrm>
            <a:off x="9921959" y="4018075"/>
            <a:ext cx="941570" cy="1017889"/>
          </a:xfrm>
          <a:prstGeom prst="straightConnector1">
            <a:avLst/>
          </a:prstGeom>
          <a:ln w="53467">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F06A89-C61C-8975-21B1-4A7C82085FD7}"/>
              </a:ext>
            </a:extLst>
          </p:cNvPr>
          <p:cNvCxnSpPr>
            <a:stCxn id="24" idx="3"/>
            <a:endCxn id="25" idx="1"/>
          </p:cNvCxnSpPr>
          <p:nvPr/>
        </p:nvCxnSpPr>
        <p:spPr>
          <a:xfrm flipV="1">
            <a:off x="8972652" y="3823188"/>
            <a:ext cx="545101" cy="7525"/>
          </a:xfrm>
          <a:prstGeom prst="straightConnector1">
            <a:avLst/>
          </a:prstGeom>
          <a:ln w="73279">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EFFD7D9-DCCD-BBD5-2AFC-18AFC1C67BBF}"/>
              </a:ext>
            </a:extLst>
          </p:cNvPr>
          <p:cNvSpPr/>
          <p:nvPr/>
        </p:nvSpPr>
        <p:spPr>
          <a:xfrm>
            <a:off x="10871265" y="3628301"/>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Ν</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9360EFCD-6D6C-5CEF-1DDD-285F350533DA}"/>
              </a:ext>
            </a:extLst>
          </p:cNvPr>
          <p:cNvSpPr/>
          <p:nvPr/>
        </p:nvSpPr>
        <p:spPr>
          <a:xfrm>
            <a:off x="10873560" y="4846092"/>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M</a:t>
            </a:r>
            <a:r>
              <a:rPr lang="en-US" sz="1333" baseline="-25000" dirty="0">
                <a:solidFill>
                  <a:schemeClr val="tx1"/>
                </a:solidFill>
                <a:latin typeface="Arial" panose="020B0604020202020204" pitchFamily="34" charset="0"/>
                <a:cs typeface="Arial" panose="020B0604020202020204" pitchFamily="34" charset="0"/>
              </a:rPr>
              <a:t>area</a:t>
            </a:r>
            <a:endParaRPr lang="en-US" sz="1333" i="1"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54B2567-B9DE-4129-C8CC-5409C6380479}"/>
              </a:ext>
            </a:extLst>
          </p:cNvPr>
          <p:cNvSpPr/>
          <p:nvPr/>
        </p:nvSpPr>
        <p:spPr>
          <a:xfrm>
            <a:off x="10871265" y="2413870"/>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N</a:t>
            </a:r>
            <a:r>
              <a:rPr lang="en-US" sz="1333" baseline="-25000" dirty="0">
                <a:solidFill>
                  <a:schemeClr val="tx1"/>
                </a:solidFill>
                <a:latin typeface="Arial" panose="020B0604020202020204" pitchFamily="34" charset="0"/>
                <a:cs typeface="Arial" panose="020B0604020202020204" pitchFamily="34" charset="0"/>
              </a:rPr>
              <a:t>mass</a:t>
            </a:r>
            <a:endParaRPr lang="en-US" sz="1333" i="1" dirty="0">
              <a:solidFill>
                <a:schemeClr val="tx1"/>
              </a:solidFill>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5738A0B7-DC12-4261-A6B0-BEFA5BA9E47F}"/>
              </a:ext>
            </a:extLst>
          </p:cNvPr>
          <p:cNvCxnSpPr>
            <a:cxnSpLocks/>
            <a:stCxn id="25" idx="0"/>
          </p:cNvCxnSpPr>
          <p:nvPr/>
        </p:nvCxnSpPr>
        <p:spPr>
          <a:xfrm flipV="1">
            <a:off x="9921959" y="2616281"/>
            <a:ext cx="941783" cy="1012019"/>
          </a:xfrm>
          <a:prstGeom prst="straightConnector1">
            <a:avLst/>
          </a:prstGeom>
          <a:ln w="26797">
            <a:solidFill>
              <a:schemeClr val="accent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AD11244-94D9-9D09-A19E-A46EF7115A29}"/>
              </a:ext>
            </a:extLst>
          </p:cNvPr>
          <p:cNvSpPr/>
          <p:nvPr/>
        </p:nvSpPr>
        <p:spPr>
          <a:xfrm>
            <a:off x="8164241" y="3635825"/>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333" i="1" dirty="0">
                <a:solidFill>
                  <a:schemeClr val="tx1"/>
                </a:solidFill>
                <a:latin typeface="Arial" panose="020B0604020202020204" pitchFamily="34" charset="0"/>
                <a:cs typeface="Arial" panose="020B0604020202020204" pitchFamily="34" charset="0"/>
              </a:rPr>
              <a:t>β</a:t>
            </a:r>
            <a:endParaRPr lang="en-US" sz="1333" i="1"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DC7A2FA5-A91B-E43A-D5C0-698597F7CBA1}"/>
              </a:ext>
            </a:extLst>
          </p:cNvPr>
          <p:cNvSpPr/>
          <p:nvPr/>
        </p:nvSpPr>
        <p:spPr>
          <a:xfrm>
            <a:off x="9517753" y="3628300"/>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i</a:t>
            </a:r>
            <a:r>
              <a:rPr lang="en-US" sz="1333" i="1" dirty="0">
                <a:solidFill>
                  <a:schemeClr val="tx1"/>
                </a:solidFill>
                <a:latin typeface="Arial" panose="020B0604020202020204" pitchFamily="34" charset="0"/>
                <a:cs typeface="Arial" panose="020B0604020202020204" pitchFamily="34" charset="0"/>
              </a:rPr>
              <a:t>:C</a:t>
            </a:r>
            <a:r>
              <a:rPr lang="en-US" sz="1333" baseline="-25000" dirty="0">
                <a:solidFill>
                  <a:schemeClr val="tx1"/>
                </a:solidFill>
                <a:latin typeface="Arial" panose="020B0604020202020204" pitchFamily="34" charset="0"/>
                <a:cs typeface="Arial" panose="020B0604020202020204" pitchFamily="34" charset="0"/>
              </a:rPr>
              <a:t>a</a:t>
            </a:r>
          </a:p>
        </p:txBody>
      </p:sp>
      <p:cxnSp>
        <p:nvCxnSpPr>
          <p:cNvPr id="26" name="Elbow Connector 25">
            <a:extLst>
              <a:ext uri="{FF2B5EF4-FFF2-40B4-BE49-F238E27FC236}">
                <a16:creationId xmlns:a16="http://schemas.microsoft.com/office/drawing/2014/main" id="{DE3AB5E7-5D20-CA5C-F3EA-CF348287FA2B}"/>
              </a:ext>
            </a:extLst>
          </p:cNvPr>
          <p:cNvCxnSpPr>
            <a:cxnSpLocks/>
            <a:stCxn id="27" idx="1"/>
            <a:endCxn id="22" idx="0"/>
          </p:cNvCxnSpPr>
          <p:nvPr/>
        </p:nvCxnSpPr>
        <p:spPr>
          <a:xfrm rot="10800000" flipH="1">
            <a:off x="6955493" y="2413870"/>
            <a:ext cx="4319978" cy="2622094"/>
          </a:xfrm>
          <a:prstGeom prst="bentConnector4">
            <a:avLst>
              <a:gd name="adj1" fmla="val -3881"/>
              <a:gd name="adj2" fmla="val 110379"/>
            </a:avLst>
          </a:prstGeom>
          <a:ln w="58547">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1CFD1E2-DD62-862B-A168-09053EA6864D}"/>
              </a:ext>
            </a:extLst>
          </p:cNvPr>
          <p:cNvSpPr/>
          <p:nvPr/>
        </p:nvSpPr>
        <p:spPr>
          <a:xfrm>
            <a:off x="6955493" y="4841076"/>
            <a:ext cx="808411" cy="3897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i="1" dirty="0">
                <a:solidFill>
                  <a:schemeClr val="tx1"/>
                </a:solidFill>
                <a:latin typeface="Arial" panose="020B0604020202020204" pitchFamily="34" charset="0"/>
                <a:cs typeface="Arial" panose="020B0604020202020204" pitchFamily="34" charset="0"/>
              </a:rPr>
              <a:t>Soil N</a:t>
            </a:r>
            <a:endParaRPr lang="en-US" sz="1333" dirty="0">
              <a:solidFill>
                <a:schemeClr val="tx1"/>
              </a:solidFill>
              <a:latin typeface="Arial" panose="020B0604020202020204" pitchFamily="34" charset="0"/>
              <a:cs typeface="Arial" panose="020B0604020202020204" pitchFamily="34" charset="0"/>
            </a:endParaRPr>
          </a:p>
        </p:txBody>
      </p:sp>
      <p:cxnSp>
        <p:nvCxnSpPr>
          <p:cNvPr id="44" name="Elbow Connector 43">
            <a:extLst>
              <a:ext uri="{FF2B5EF4-FFF2-40B4-BE49-F238E27FC236}">
                <a16:creationId xmlns:a16="http://schemas.microsoft.com/office/drawing/2014/main" id="{5FDCC4C9-9585-9F31-B56B-61DDAC22AA1E}"/>
              </a:ext>
            </a:extLst>
          </p:cNvPr>
          <p:cNvCxnSpPr>
            <a:stCxn id="27" idx="0"/>
            <a:endCxn id="24" idx="1"/>
          </p:cNvCxnSpPr>
          <p:nvPr/>
        </p:nvCxnSpPr>
        <p:spPr>
          <a:xfrm rot="5400000" flipH="1" flipV="1">
            <a:off x="7256789" y="3933624"/>
            <a:ext cx="1010363" cy="804542"/>
          </a:xfrm>
          <a:prstGeom prst="bentConnector2">
            <a:avLst/>
          </a:prstGeom>
          <a:ln w="49276">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3D0C323-4E76-CEB9-C354-18D2C16CC05C}"/>
              </a:ext>
            </a:extLst>
          </p:cNvPr>
          <p:cNvSpPr txBox="1"/>
          <p:nvPr/>
        </p:nvSpPr>
        <p:spPr>
          <a:xfrm>
            <a:off x="10112585" y="6582975"/>
            <a:ext cx="20794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&amp; Smith (in prep)</a:t>
            </a:r>
          </a:p>
        </p:txBody>
      </p:sp>
      <p:sp>
        <p:nvSpPr>
          <p:cNvPr id="7" name="Rectangle 6">
            <a:extLst>
              <a:ext uri="{FF2B5EF4-FFF2-40B4-BE49-F238E27FC236}">
                <a16:creationId xmlns:a16="http://schemas.microsoft.com/office/drawing/2014/main" id="{92DAB7DA-3794-6138-4500-4E2EDC6F0591}"/>
              </a:ext>
            </a:extLst>
          </p:cNvPr>
          <p:cNvSpPr>
            <a:spLocks noChangeAspect="1"/>
          </p:cNvSpPr>
          <p:nvPr/>
        </p:nvSpPr>
        <p:spPr>
          <a:xfrm>
            <a:off x="71102" y="5522473"/>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8" name="Rectangle 7">
            <a:extLst>
              <a:ext uri="{FF2B5EF4-FFF2-40B4-BE49-F238E27FC236}">
                <a16:creationId xmlns:a16="http://schemas.microsoft.com/office/drawing/2014/main" id="{68644455-F6F7-7121-C06F-83A63273E4CF}"/>
              </a:ext>
            </a:extLst>
          </p:cNvPr>
          <p:cNvSpPr>
            <a:spLocks noChangeAspect="1"/>
          </p:cNvSpPr>
          <p:nvPr/>
        </p:nvSpPr>
        <p:spPr>
          <a:xfrm>
            <a:off x="71102"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Tree>
    <p:extLst>
      <p:ext uri="{BB962C8B-B14F-4D97-AF65-F5344CB8AC3E}">
        <p14:creationId xmlns:p14="http://schemas.microsoft.com/office/powerpoint/2010/main" val="2868263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indoor, computer&#10;&#10;Description automatically generated">
            <a:extLst>
              <a:ext uri="{FF2B5EF4-FFF2-40B4-BE49-F238E27FC236}">
                <a16:creationId xmlns:a16="http://schemas.microsoft.com/office/drawing/2014/main" id="{87446544-CDC2-09F2-2A11-D131C3B01F1A}"/>
              </a:ext>
            </a:extLst>
          </p:cNvPr>
          <p:cNvPicPr>
            <a:picLocks noChangeAspect="1"/>
          </p:cNvPicPr>
          <p:nvPr/>
        </p:nvPicPr>
        <p:blipFill>
          <a:blip r:embed="rId3"/>
          <a:stretch>
            <a:fillRect/>
          </a:stretch>
        </p:blipFill>
        <p:spPr>
          <a:xfrm rot="5400000">
            <a:off x="6146800" y="835715"/>
            <a:ext cx="6908799" cy="5181600"/>
          </a:xfrm>
          <a:prstGeom prst="rect">
            <a:avLst/>
          </a:prstGeom>
          <a:ln w="28575">
            <a:noFill/>
          </a:ln>
        </p:spPr>
      </p:pic>
      <p:sp>
        <p:nvSpPr>
          <p:cNvPr id="3" name="Slide Number Placeholder 2">
            <a:extLst>
              <a:ext uri="{FF2B5EF4-FFF2-40B4-BE49-F238E27FC236}">
                <a16:creationId xmlns:a16="http://schemas.microsoft.com/office/drawing/2014/main" id="{19ECF427-A94B-3B8C-79C2-B29DF632D199}"/>
              </a:ext>
            </a:extLst>
          </p:cNvPr>
          <p:cNvSpPr>
            <a:spLocks noGrp="1"/>
          </p:cNvSpPr>
          <p:nvPr>
            <p:ph type="sldNum" sz="quarter" idx="12"/>
          </p:nvPr>
        </p:nvSpPr>
        <p:spPr/>
        <p:txBody>
          <a:bodyPr/>
          <a:lstStyle/>
          <a:p>
            <a:fld id="{10B35473-280C-E043-9392-7E81C67433BF}" type="slidenum">
              <a:rPr lang="en-US" smtClean="0"/>
              <a:t>77</a:t>
            </a:fld>
            <a:endParaRPr lang="en-US" dirty="0"/>
          </a:p>
        </p:txBody>
      </p:sp>
      <p:sp>
        <p:nvSpPr>
          <p:cNvPr id="6" name="Rectangle 5">
            <a:extLst>
              <a:ext uri="{FF2B5EF4-FFF2-40B4-BE49-F238E27FC236}">
                <a16:creationId xmlns:a16="http://schemas.microsoft.com/office/drawing/2014/main" id="{1807D140-5869-6E29-F8F0-AB1043F38FC6}"/>
              </a:ext>
            </a:extLst>
          </p:cNvPr>
          <p:cNvSpPr>
            <a:spLocks noChangeAspect="1"/>
          </p:cNvSpPr>
          <p:nvPr/>
        </p:nvSpPr>
        <p:spPr>
          <a:xfrm>
            <a:off x="45702" y="6256032"/>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
        <p:nvSpPr>
          <p:cNvPr id="4" name="TextBox 3">
            <a:extLst>
              <a:ext uri="{FF2B5EF4-FFF2-40B4-BE49-F238E27FC236}">
                <a16:creationId xmlns:a16="http://schemas.microsoft.com/office/drawing/2014/main" id="{AB5F6151-AF27-6114-2793-0BD1A6188F17}"/>
              </a:ext>
            </a:extLst>
          </p:cNvPr>
          <p:cNvSpPr txBox="1"/>
          <p:nvPr/>
        </p:nvSpPr>
        <p:spPr>
          <a:xfrm>
            <a:off x="10338304" y="6581001"/>
            <a:ext cx="1874231"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Perkowski et al. (in prep)</a:t>
            </a:r>
          </a:p>
        </p:txBody>
      </p:sp>
      <p:sp>
        <p:nvSpPr>
          <p:cNvPr id="5" name="Rectangle 4">
            <a:extLst>
              <a:ext uri="{FF2B5EF4-FFF2-40B4-BE49-F238E27FC236}">
                <a16:creationId xmlns:a16="http://schemas.microsoft.com/office/drawing/2014/main" id="{654C108E-6453-A2DB-792A-0D482F158622}"/>
              </a:ext>
            </a:extLst>
          </p:cNvPr>
          <p:cNvSpPr>
            <a:spLocks noChangeAspect="1"/>
          </p:cNvSpPr>
          <p:nvPr/>
        </p:nvSpPr>
        <p:spPr>
          <a:xfrm>
            <a:off x="1552769" y="6256032"/>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7" name="Rectangle 6">
            <a:extLst>
              <a:ext uri="{FF2B5EF4-FFF2-40B4-BE49-F238E27FC236}">
                <a16:creationId xmlns:a16="http://schemas.microsoft.com/office/drawing/2014/main" id="{6CC3C29C-E383-C790-5326-03DDA1470268}"/>
              </a:ext>
            </a:extLst>
          </p:cNvPr>
          <p:cNvSpPr>
            <a:spLocks noChangeAspect="1"/>
          </p:cNvSpPr>
          <p:nvPr/>
        </p:nvSpPr>
        <p:spPr>
          <a:xfrm>
            <a:off x="3059836" y="6256032"/>
            <a:ext cx="1365627" cy="565760"/>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3</a:t>
            </a:r>
          </a:p>
        </p:txBody>
      </p:sp>
      <p:sp>
        <p:nvSpPr>
          <p:cNvPr id="8" name="Title 1">
            <a:extLst>
              <a:ext uri="{FF2B5EF4-FFF2-40B4-BE49-F238E27FC236}">
                <a16:creationId xmlns:a16="http://schemas.microsoft.com/office/drawing/2014/main" id="{8E02DE07-2C4C-3077-E28F-803A2A8FAD05}"/>
              </a:ext>
            </a:extLst>
          </p:cNvPr>
          <p:cNvSpPr txBox="1">
            <a:spLocks/>
          </p:cNvSpPr>
          <p:nvPr/>
        </p:nvSpPr>
        <p:spPr>
          <a:xfrm>
            <a:off x="304344" y="1790054"/>
            <a:ext cx="5308179" cy="3485343"/>
          </a:xfrm>
          <a:prstGeom prst="rect">
            <a:avLst/>
          </a:prstGeom>
          <a:solidFill>
            <a:schemeClr val="bg1">
              <a:alpha val="35000"/>
            </a:schemeClr>
          </a:solidFill>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kern="1200">
                <a:solidFill>
                  <a:schemeClr val="tx1"/>
                </a:solidFill>
                <a:latin typeface="Arial" panose="020B0604020202020204" pitchFamily="34" charset="0"/>
                <a:ea typeface="+mj-ea"/>
                <a:cs typeface="Arial" panose="020B0604020202020204" pitchFamily="34" charset="0"/>
              </a:defRPr>
            </a:lvl1pPr>
          </a:lstStyle>
          <a:p>
            <a:r>
              <a:rPr lang="en-US" sz="3200" b="1" dirty="0">
                <a:latin typeface="Arial" panose="020B0604020202020204" pitchFamily="34" charset="0"/>
                <a:cs typeface="Arial" panose="020B0604020202020204" pitchFamily="34" charset="0"/>
              </a:rPr>
              <a:t>Optimal resource investment to photosynthetic capacity maximizes nutrient allocation to whole plant growth under elevated CO</a:t>
            </a:r>
            <a:r>
              <a:rPr lang="en-US" sz="3200" b="1" baseline="-25000" dirty="0">
                <a:latin typeface="Arial" panose="020B0604020202020204" pitchFamily="34" charset="0"/>
                <a:cs typeface="Arial" panose="020B0604020202020204" pitchFamily="34" charset="0"/>
              </a:rPr>
              <a:t>2</a:t>
            </a:r>
            <a:br>
              <a:rPr lang="en-US" sz="3200" b="1" dirty="0"/>
            </a:br>
            <a:endParaRPr lang="en-US" sz="3200" b="1" dirty="0"/>
          </a:p>
        </p:txBody>
      </p:sp>
    </p:spTree>
    <p:extLst>
      <p:ext uri="{BB962C8B-B14F-4D97-AF65-F5344CB8AC3E}">
        <p14:creationId xmlns:p14="http://schemas.microsoft.com/office/powerpoint/2010/main" val="3749353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551FAC-4DC8-2E4D-B3DF-6695FD33CC09}"/>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Increasing CO</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decreases stomatal conductance and photosynthetic capacity…</a:t>
            </a:r>
          </a:p>
        </p:txBody>
      </p:sp>
      <p:pic>
        <p:nvPicPr>
          <p:cNvPr id="6" name="Picture 5">
            <a:extLst>
              <a:ext uri="{FF2B5EF4-FFF2-40B4-BE49-F238E27FC236}">
                <a16:creationId xmlns:a16="http://schemas.microsoft.com/office/drawing/2014/main" id="{D63AF8B8-20A9-344D-965E-D7A71BB32D9D}"/>
              </a:ext>
            </a:extLst>
          </p:cNvPr>
          <p:cNvPicPr>
            <a:picLocks noChangeAspect="1"/>
          </p:cNvPicPr>
          <p:nvPr/>
        </p:nvPicPr>
        <p:blipFill>
          <a:blip r:embed="rId3"/>
          <a:stretch>
            <a:fillRect/>
          </a:stretch>
        </p:blipFill>
        <p:spPr>
          <a:xfrm>
            <a:off x="472965" y="2112579"/>
            <a:ext cx="5498709" cy="4001896"/>
          </a:xfrm>
          <a:prstGeom prst="rect">
            <a:avLst/>
          </a:prstGeom>
        </p:spPr>
      </p:pic>
      <p:sp>
        <p:nvSpPr>
          <p:cNvPr id="7" name="TextBox 6">
            <a:extLst>
              <a:ext uri="{FF2B5EF4-FFF2-40B4-BE49-F238E27FC236}">
                <a16:creationId xmlns:a16="http://schemas.microsoft.com/office/drawing/2014/main" id="{CD36BD24-42C1-A948-99DA-72AF0D920009}"/>
              </a:ext>
            </a:extLst>
          </p:cNvPr>
          <p:cNvSpPr txBox="1"/>
          <p:nvPr/>
        </p:nvSpPr>
        <p:spPr>
          <a:xfrm>
            <a:off x="2506717" y="1927913"/>
            <a:ext cx="2306657" cy="369332"/>
          </a:xfrm>
          <a:prstGeom prst="rect">
            <a:avLst/>
          </a:prstGeom>
          <a:noFill/>
        </p:spPr>
        <p:txBody>
          <a:bodyPr wrap="none" rtlCol="0">
            <a:spAutoFit/>
          </a:bodyPr>
          <a:lstStyle/>
          <a:p>
            <a:r>
              <a:rPr lang="en-US" b="1" dirty="0"/>
              <a:t>Stomatal conductance</a:t>
            </a:r>
          </a:p>
        </p:txBody>
      </p:sp>
      <p:pic>
        <p:nvPicPr>
          <p:cNvPr id="8" name="Picture 7">
            <a:extLst>
              <a:ext uri="{FF2B5EF4-FFF2-40B4-BE49-F238E27FC236}">
                <a16:creationId xmlns:a16="http://schemas.microsoft.com/office/drawing/2014/main" id="{668A2874-B12C-654D-AB2C-C6900661C0BD}"/>
              </a:ext>
            </a:extLst>
          </p:cNvPr>
          <p:cNvPicPr>
            <a:picLocks noChangeAspect="1"/>
          </p:cNvPicPr>
          <p:nvPr/>
        </p:nvPicPr>
        <p:blipFill>
          <a:blip r:embed="rId4"/>
          <a:stretch>
            <a:fillRect/>
          </a:stretch>
        </p:blipFill>
        <p:spPr>
          <a:xfrm>
            <a:off x="6096000" y="2112579"/>
            <a:ext cx="5457689" cy="4005072"/>
          </a:xfrm>
          <a:prstGeom prst="rect">
            <a:avLst/>
          </a:prstGeom>
        </p:spPr>
      </p:pic>
      <p:sp>
        <p:nvSpPr>
          <p:cNvPr id="9" name="TextBox 8">
            <a:extLst>
              <a:ext uri="{FF2B5EF4-FFF2-40B4-BE49-F238E27FC236}">
                <a16:creationId xmlns:a16="http://schemas.microsoft.com/office/drawing/2014/main" id="{5B8D659B-4922-054F-9354-D12D1501FA37}"/>
              </a:ext>
            </a:extLst>
          </p:cNvPr>
          <p:cNvSpPr txBox="1"/>
          <p:nvPr/>
        </p:nvSpPr>
        <p:spPr>
          <a:xfrm>
            <a:off x="8073138" y="1927913"/>
            <a:ext cx="2464585" cy="369332"/>
          </a:xfrm>
          <a:prstGeom prst="rect">
            <a:avLst/>
          </a:prstGeom>
          <a:noFill/>
        </p:spPr>
        <p:txBody>
          <a:bodyPr wrap="none" rtlCol="0">
            <a:spAutoFit/>
          </a:bodyPr>
          <a:lstStyle/>
          <a:p>
            <a:r>
              <a:rPr lang="en-US" b="1" dirty="0"/>
              <a:t>Photosynthetic capacity</a:t>
            </a:r>
          </a:p>
        </p:txBody>
      </p:sp>
      <p:sp>
        <p:nvSpPr>
          <p:cNvPr id="10" name="TextBox 9">
            <a:extLst>
              <a:ext uri="{FF2B5EF4-FFF2-40B4-BE49-F238E27FC236}">
                <a16:creationId xmlns:a16="http://schemas.microsoft.com/office/drawing/2014/main" id="{7A02DC2D-B4A5-8B45-9EE9-F9F8A611CF4C}"/>
              </a:ext>
            </a:extLst>
          </p:cNvPr>
          <p:cNvSpPr txBox="1"/>
          <p:nvPr/>
        </p:nvSpPr>
        <p:spPr>
          <a:xfrm>
            <a:off x="8710085" y="6588258"/>
            <a:ext cx="3481915" cy="276999"/>
          </a:xfrm>
          <a:prstGeom prst="rect">
            <a:avLst/>
          </a:prstGeom>
          <a:noFill/>
        </p:spPr>
        <p:txBody>
          <a:bodyPr wrap="none" rtlCol="0">
            <a:spAutoFit/>
          </a:bodyPr>
          <a:lstStyle/>
          <a:p>
            <a:r>
              <a:rPr lang="en-US" sz="1200" dirty="0"/>
              <a:t>Ainsworth &amp; Rogers (2007) </a:t>
            </a:r>
            <a:r>
              <a:rPr lang="en-US" sz="1200" i="1" dirty="0"/>
              <a:t>Plant, Cell &amp; Environment</a:t>
            </a:r>
            <a:endParaRPr lang="en-US" sz="1200" dirty="0"/>
          </a:p>
        </p:txBody>
      </p:sp>
    </p:spTree>
    <p:extLst>
      <p:ext uri="{BB962C8B-B14F-4D97-AF65-F5344CB8AC3E}">
        <p14:creationId xmlns:p14="http://schemas.microsoft.com/office/powerpoint/2010/main" val="1105369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3AB98-00CA-8E4A-BEF5-6F897ACEDACC}"/>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 which corresponds with stimulations in whole plant growth</a:t>
            </a:r>
          </a:p>
        </p:txBody>
      </p:sp>
      <p:pic>
        <p:nvPicPr>
          <p:cNvPr id="4" name="Picture 3">
            <a:extLst>
              <a:ext uri="{FF2B5EF4-FFF2-40B4-BE49-F238E27FC236}">
                <a16:creationId xmlns:a16="http://schemas.microsoft.com/office/drawing/2014/main" id="{30E32143-AAEA-AC4E-9C10-8C45224EA61E}"/>
              </a:ext>
            </a:extLst>
          </p:cNvPr>
          <p:cNvPicPr>
            <a:picLocks noChangeAspect="1"/>
          </p:cNvPicPr>
          <p:nvPr/>
        </p:nvPicPr>
        <p:blipFill rotWithShape="1">
          <a:blip r:embed="rId3"/>
          <a:srcRect b="58939"/>
          <a:stretch/>
        </p:blipFill>
        <p:spPr>
          <a:xfrm>
            <a:off x="750614" y="2095719"/>
            <a:ext cx="5702300" cy="2570874"/>
          </a:xfrm>
          <a:prstGeom prst="rect">
            <a:avLst/>
          </a:prstGeom>
        </p:spPr>
      </p:pic>
      <p:pic>
        <p:nvPicPr>
          <p:cNvPr id="5" name="Picture 4">
            <a:extLst>
              <a:ext uri="{FF2B5EF4-FFF2-40B4-BE49-F238E27FC236}">
                <a16:creationId xmlns:a16="http://schemas.microsoft.com/office/drawing/2014/main" id="{06D64FFF-47EA-D24D-9654-779393ED75D5}"/>
              </a:ext>
            </a:extLst>
          </p:cNvPr>
          <p:cNvPicPr>
            <a:picLocks noChangeAspect="1"/>
          </p:cNvPicPr>
          <p:nvPr/>
        </p:nvPicPr>
        <p:blipFill rotWithShape="1">
          <a:blip r:embed="rId3"/>
          <a:srcRect t="83885"/>
          <a:stretch/>
        </p:blipFill>
        <p:spPr>
          <a:xfrm>
            <a:off x="750614" y="4666593"/>
            <a:ext cx="5702300" cy="1008993"/>
          </a:xfrm>
          <a:prstGeom prst="rect">
            <a:avLst/>
          </a:prstGeom>
        </p:spPr>
      </p:pic>
      <p:pic>
        <p:nvPicPr>
          <p:cNvPr id="7" name="Picture 6">
            <a:extLst>
              <a:ext uri="{FF2B5EF4-FFF2-40B4-BE49-F238E27FC236}">
                <a16:creationId xmlns:a16="http://schemas.microsoft.com/office/drawing/2014/main" id="{AE912C9F-201A-FD4E-B2CD-763D7457D1B2}"/>
              </a:ext>
            </a:extLst>
          </p:cNvPr>
          <p:cNvPicPr>
            <a:picLocks noChangeAspect="1"/>
          </p:cNvPicPr>
          <p:nvPr/>
        </p:nvPicPr>
        <p:blipFill rotWithShape="1">
          <a:blip r:embed="rId3"/>
          <a:srcRect t="43813"/>
          <a:stretch/>
        </p:blipFill>
        <p:spPr>
          <a:xfrm>
            <a:off x="6096000" y="2157686"/>
            <a:ext cx="5702300" cy="3517900"/>
          </a:xfrm>
          <a:prstGeom prst="rect">
            <a:avLst/>
          </a:prstGeom>
        </p:spPr>
      </p:pic>
      <p:sp>
        <p:nvSpPr>
          <p:cNvPr id="8" name="TextBox 7">
            <a:extLst>
              <a:ext uri="{FF2B5EF4-FFF2-40B4-BE49-F238E27FC236}">
                <a16:creationId xmlns:a16="http://schemas.microsoft.com/office/drawing/2014/main" id="{B54A70C9-B217-E249-B1BC-94584F581808}"/>
              </a:ext>
            </a:extLst>
          </p:cNvPr>
          <p:cNvSpPr txBox="1"/>
          <p:nvPr/>
        </p:nvSpPr>
        <p:spPr>
          <a:xfrm>
            <a:off x="9263600" y="6581001"/>
            <a:ext cx="2928401" cy="276999"/>
          </a:xfrm>
          <a:prstGeom prst="rect">
            <a:avLst/>
          </a:prstGeom>
          <a:noFill/>
        </p:spPr>
        <p:txBody>
          <a:bodyPr wrap="square" rtlCol="0">
            <a:spAutoFit/>
          </a:bodyPr>
          <a:lstStyle/>
          <a:p>
            <a:r>
              <a:rPr lang="en-US" sz="1200" dirty="0"/>
              <a:t>de Graaf et al. (2006) </a:t>
            </a:r>
            <a:r>
              <a:rPr lang="en-US" sz="1200" i="1" dirty="0"/>
              <a:t>Global Change Biology</a:t>
            </a:r>
            <a:endParaRPr lang="en-US" sz="1200" dirty="0"/>
          </a:p>
        </p:txBody>
      </p:sp>
      <p:sp>
        <p:nvSpPr>
          <p:cNvPr id="3" name="Rectangle 2">
            <a:extLst>
              <a:ext uri="{FF2B5EF4-FFF2-40B4-BE49-F238E27FC236}">
                <a16:creationId xmlns:a16="http://schemas.microsoft.com/office/drawing/2014/main" id="{5DD5E751-0FA8-FA45-869D-0650825B30E2}"/>
              </a:ext>
            </a:extLst>
          </p:cNvPr>
          <p:cNvSpPr/>
          <p:nvPr/>
        </p:nvSpPr>
        <p:spPr>
          <a:xfrm>
            <a:off x="6096000" y="2157686"/>
            <a:ext cx="735106" cy="3128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454972-8A2A-1D4F-9B01-D6C722CCC6E1}"/>
              </a:ext>
            </a:extLst>
          </p:cNvPr>
          <p:cNvSpPr/>
          <p:nvPr/>
        </p:nvSpPr>
        <p:spPr>
          <a:xfrm>
            <a:off x="750614" y="2095719"/>
            <a:ext cx="735106" cy="3128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5ADB11-5E01-AE41-9003-FF221F8E0AE7}"/>
              </a:ext>
            </a:extLst>
          </p:cNvPr>
          <p:cNvSpPr txBox="1"/>
          <p:nvPr/>
        </p:nvSpPr>
        <p:spPr>
          <a:xfrm>
            <a:off x="2429794" y="1726387"/>
            <a:ext cx="2314223" cy="369332"/>
          </a:xfrm>
          <a:prstGeom prst="rect">
            <a:avLst/>
          </a:prstGeom>
          <a:noFill/>
        </p:spPr>
        <p:txBody>
          <a:bodyPr wrap="none" rtlCol="0">
            <a:spAutoFit/>
          </a:bodyPr>
          <a:lstStyle/>
          <a:p>
            <a:r>
              <a:rPr lang="en-US" b="1" dirty="0"/>
              <a:t>Aboveground biomass</a:t>
            </a:r>
          </a:p>
        </p:txBody>
      </p:sp>
      <p:sp>
        <p:nvSpPr>
          <p:cNvPr id="11" name="TextBox 10">
            <a:extLst>
              <a:ext uri="{FF2B5EF4-FFF2-40B4-BE49-F238E27FC236}">
                <a16:creationId xmlns:a16="http://schemas.microsoft.com/office/drawing/2014/main" id="{E6C77A77-D7DB-9E41-B76D-94B010C99685}"/>
              </a:ext>
            </a:extLst>
          </p:cNvPr>
          <p:cNvSpPr txBox="1"/>
          <p:nvPr/>
        </p:nvSpPr>
        <p:spPr>
          <a:xfrm>
            <a:off x="7975420" y="1726387"/>
            <a:ext cx="2300373" cy="369332"/>
          </a:xfrm>
          <a:prstGeom prst="rect">
            <a:avLst/>
          </a:prstGeom>
          <a:noFill/>
        </p:spPr>
        <p:txBody>
          <a:bodyPr wrap="none" rtlCol="0">
            <a:spAutoFit/>
          </a:bodyPr>
          <a:lstStyle/>
          <a:p>
            <a:r>
              <a:rPr lang="en-US" b="1" dirty="0"/>
              <a:t>Belowground biomass</a:t>
            </a:r>
          </a:p>
        </p:txBody>
      </p:sp>
    </p:spTree>
    <p:extLst>
      <p:ext uri="{BB962C8B-B14F-4D97-AF65-F5344CB8AC3E}">
        <p14:creationId xmlns:p14="http://schemas.microsoft.com/office/powerpoint/2010/main" val="884636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1A68-5CCE-3EFB-134B-11BAAB6F1E6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TBMs are beginning to incorporate coupled carbon and nitrogen cycles</a:t>
            </a:r>
          </a:p>
        </p:txBody>
      </p:sp>
      <p:sp>
        <p:nvSpPr>
          <p:cNvPr id="4" name="Slide Number Placeholder 3">
            <a:extLst>
              <a:ext uri="{FF2B5EF4-FFF2-40B4-BE49-F238E27FC236}">
                <a16:creationId xmlns:a16="http://schemas.microsoft.com/office/drawing/2014/main" id="{98DBB558-879B-0905-AEC7-DD8C281CF8BE}"/>
              </a:ext>
            </a:extLst>
          </p:cNvPr>
          <p:cNvSpPr>
            <a:spLocks noGrp="1"/>
          </p:cNvSpPr>
          <p:nvPr>
            <p:ph type="sldNum" sz="quarter" idx="12"/>
          </p:nvPr>
        </p:nvSpPr>
        <p:spPr/>
        <p:txBody>
          <a:bodyPr/>
          <a:lstStyle/>
          <a:p>
            <a:fld id="{10B35473-280C-E043-9392-7E81C67433BF}" type="slidenum">
              <a:rPr lang="en-US" smtClean="0"/>
              <a:t>8</a:t>
            </a:fld>
            <a:endParaRPr lang="en-US"/>
          </a:p>
        </p:txBody>
      </p:sp>
      <p:pic>
        <p:nvPicPr>
          <p:cNvPr id="5" name="Picture 4">
            <a:extLst>
              <a:ext uri="{FF2B5EF4-FFF2-40B4-BE49-F238E27FC236}">
                <a16:creationId xmlns:a16="http://schemas.microsoft.com/office/drawing/2014/main" id="{FC979E6D-9842-502B-ADD1-15F5EC13D2EE}"/>
              </a:ext>
            </a:extLst>
          </p:cNvPr>
          <p:cNvPicPr>
            <a:picLocks noChangeAspect="1"/>
          </p:cNvPicPr>
          <p:nvPr/>
        </p:nvPicPr>
        <p:blipFill>
          <a:blip r:embed="rId3"/>
          <a:stretch>
            <a:fillRect/>
          </a:stretch>
        </p:blipFill>
        <p:spPr>
          <a:xfrm>
            <a:off x="600477" y="2247041"/>
            <a:ext cx="4925204" cy="3552955"/>
          </a:xfrm>
          <a:prstGeom prst="rect">
            <a:avLst/>
          </a:prstGeom>
        </p:spPr>
      </p:pic>
      <p:sp>
        <p:nvSpPr>
          <p:cNvPr id="6" name="TextBox 5">
            <a:extLst>
              <a:ext uri="{FF2B5EF4-FFF2-40B4-BE49-F238E27FC236}">
                <a16:creationId xmlns:a16="http://schemas.microsoft.com/office/drawing/2014/main" id="{CE2267F9-E517-CA38-86B0-71329B282ED0}"/>
              </a:ext>
            </a:extLst>
          </p:cNvPr>
          <p:cNvSpPr txBox="1"/>
          <p:nvPr/>
        </p:nvSpPr>
        <p:spPr>
          <a:xfrm>
            <a:off x="0" y="6582975"/>
            <a:ext cx="315503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et al. (2014) </a:t>
            </a:r>
            <a:r>
              <a:rPr lang="en-US" sz="1200" i="1" dirty="0">
                <a:latin typeface="Arial" panose="020B0604020202020204" pitchFamily="34" charset="0"/>
                <a:cs typeface="Arial" panose="020B0604020202020204" pitchFamily="34" charset="0"/>
              </a:rPr>
              <a:t>JGR</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7FD26D3-4870-0B06-23C8-3F9B6117FD3E}"/>
              </a:ext>
            </a:extLst>
          </p:cNvPr>
          <p:cNvPicPr>
            <a:picLocks noChangeAspect="1"/>
          </p:cNvPicPr>
          <p:nvPr/>
        </p:nvPicPr>
        <p:blipFill rotWithShape="1">
          <a:blip r:embed="rId4"/>
          <a:srcRect t="519"/>
          <a:stretch/>
        </p:blipFill>
        <p:spPr>
          <a:xfrm>
            <a:off x="6291251" y="1819345"/>
            <a:ext cx="5148587" cy="2090862"/>
          </a:xfrm>
          <a:prstGeom prst="rect">
            <a:avLst/>
          </a:prstGeom>
        </p:spPr>
      </p:pic>
      <p:pic>
        <p:nvPicPr>
          <p:cNvPr id="8" name="Picture 7">
            <a:extLst>
              <a:ext uri="{FF2B5EF4-FFF2-40B4-BE49-F238E27FC236}">
                <a16:creationId xmlns:a16="http://schemas.microsoft.com/office/drawing/2014/main" id="{561B10DE-39B9-48CA-E3F8-62D6096D904D}"/>
              </a:ext>
            </a:extLst>
          </p:cNvPr>
          <p:cNvPicPr>
            <a:picLocks noChangeAspect="1"/>
          </p:cNvPicPr>
          <p:nvPr/>
        </p:nvPicPr>
        <p:blipFill>
          <a:blip r:embed="rId5"/>
          <a:stretch>
            <a:fillRect/>
          </a:stretch>
        </p:blipFill>
        <p:spPr>
          <a:xfrm>
            <a:off x="6291251" y="4129989"/>
            <a:ext cx="4990368" cy="2006578"/>
          </a:xfrm>
          <a:prstGeom prst="rect">
            <a:avLst/>
          </a:prstGeom>
        </p:spPr>
      </p:pic>
    </p:spTree>
    <p:extLst>
      <p:ext uri="{BB962C8B-B14F-4D97-AF65-F5344CB8AC3E}">
        <p14:creationId xmlns:p14="http://schemas.microsoft.com/office/powerpoint/2010/main" val="91626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4F68A-1B8C-C176-84D2-9C6568F8BE1D}"/>
              </a:ext>
            </a:extLst>
          </p:cNvPr>
          <p:cNvSpPr>
            <a:spLocks noGrp="1"/>
          </p:cNvSpPr>
          <p:nvPr>
            <p:ph type="title"/>
          </p:nvPr>
        </p:nvSpPr>
        <p:spPr/>
        <p:txBody>
          <a:bodyPr>
            <a:normAutofit fontScale="90000"/>
          </a:bodyPr>
          <a:lstStyle/>
          <a:p>
            <a:r>
              <a:rPr lang="en-US" dirty="0"/>
              <a:t>Progressive nutrient limitation has been hypothesized to be the primary mechanism driving these acclimation responses</a:t>
            </a:r>
          </a:p>
        </p:txBody>
      </p:sp>
      <p:sp>
        <p:nvSpPr>
          <p:cNvPr id="4" name="Slide Number Placeholder 3">
            <a:extLst>
              <a:ext uri="{FF2B5EF4-FFF2-40B4-BE49-F238E27FC236}">
                <a16:creationId xmlns:a16="http://schemas.microsoft.com/office/drawing/2014/main" id="{CF0237B1-2D86-28E4-03E4-01A3B5B646B4}"/>
              </a:ext>
            </a:extLst>
          </p:cNvPr>
          <p:cNvSpPr>
            <a:spLocks noGrp="1"/>
          </p:cNvSpPr>
          <p:nvPr>
            <p:ph type="sldNum" sz="quarter" idx="12"/>
          </p:nvPr>
        </p:nvSpPr>
        <p:spPr/>
        <p:txBody>
          <a:bodyPr/>
          <a:lstStyle/>
          <a:p>
            <a:fld id="{10B35473-280C-E043-9392-7E81C67433BF}" type="slidenum">
              <a:rPr lang="en-US" smtClean="0"/>
              <a:t>80</a:t>
            </a:fld>
            <a:endParaRPr lang="en-US"/>
          </a:p>
        </p:txBody>
      </p:sp>
      <p:pic>
        <p:nvPicPr>
          <p:cNvPr id="5" name="Picture 4">
            <a:extLst>
              <a:ext uri="{FF2B5EF4-FFF2-40B4-BE49-F238E27FC236}">
                <a16:creationId xmlns:a16="http://schemas.microsoft.com/office/drawing/2014/main" id="{89443D06-B666-CECB-803C-1776C45FEB88}"/>
              </a:ext>
            </a:extLst>
          </p:cNvPr>
          <p:cNvPicPr>
            <a:picLocks noChangeAspect="1"/>
          </p:cNvPicPr>
          <p:nvPr/>
        </p:nvPicPr>
        <p:blipFill>
          <a:blip r:embed="rId2"/>
          <a:stretch>
            <a:fillRect/>
          </a:stretch>
        </p:blipFill>
        <p:spPr>
          <a:xfrm>
            <a:off x="2952487" y="1804246"/>
            <a:ext cx="6287026" cy="4552104"/>
          </a:xfrm>
          <a:prstGeom prst="rect">
            <a:avLst/>
          </a:prstGeom>
        </p:spPr>
      </p:pic>
      <p:sp>
        <p:nvSpPr>
          <p:cNvPr id="6" name="TextBox 5">
            <a:extLst>
              <a:ext uri="{FF2B5EF4-FFF2-40B4-BE49-F238E27FC236}">
                <a16:creationId xmlns:a16="http://schemas.microsoft.com/office/drawing/2014/main" id="{BAAC6B7E-5390-3CF2-5786-713F98072ABD}"/>
              </a:ext>
            </a:extLst>
          </p:cNvPr>
          <p:cNvSpPr txBox="1"/>
          <p:nvPr/>
        </p:nvSpPr>
        <p:spPr>
          <a:xfrm>
            <a:off x="10143066" y="6581001"/>
            <a:ext cx="211147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Luo et al. (2004) </a:t>
            </a:r>
            <a:r>
              <a:rPr lang="en-US" sz="1200" i="1" dirty="0" err="1">
                <a:latin typeface="Arial" panose="020B0604020202020204" pitchFamily="34" charset="0"/>
                <a:cs typeface="Arial" panose="020B0604020202020204" pitchFamily="34" charset="0"/>
              </a:rPr>
              <a:t>BioScience</a:t>
            </a:r>
            <a:endParaRPr lang="en-US" sz="1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CC53EEB-4CC8-CE27-4D09-62B7A5EB5B03}"/>
              </a:ext>
            </a:extLst>
          </p:cNvPr>
          <p:cNvSpPr txBox="1"/>
          <p:nvPr/>
        </p:nvSpPr>
        <p:spPr>
          <a:xfrm>
            <a:off x="0" y="6511948"/>
            <a:ext cx="694292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Prerequisite for PNL: increased N allocation to longer lived tissues</a:t>
            </a:r>
          </a:p>
        </p:txBody>
      </p:sp>
    </p:spTree>
    <p:extLst>
      <p:ext uri="{BB962C8B-B14F-4D97-AF65-F5344CB8AC3E}">
        <p14:creationId xmlns:p14="http://schemas.microsoft.com/office/powerpoint/2010/main" val="10667585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6AEC6B-CDCA-2AC0-4326-B8EE14BE0127}"/>
              </a:ext>
            </a:extLst>
          </p:cNvPr>
          <p:cNvSpPr>
            <a:spLocks noGrp="1"/>
          </p:cNvSpPr>
          <p:nvPr>
            <p:ph type="sldNum" sz="quarter" idx="12"/>
          </p:nvPr>
        </p:nvSpPr>
        <p:spPr/>
        <p:txBody>
          <a:bodyPr/>
          <a:lstStyle/>
          <a:p>
            <a:fld id="{10B35473-280C-E043-9392-7E81C67433BF}" type="slidenum">
              <a:rPr lang="en-US" smtClean="0"/>
              <a:t>81</a:t>
            </a:fld>
            <a:endParaRPr lang="en-US"/>
          </a:p>
        </p:txBody>
      </p:sp>
      <p:sp>
        <p:nvSpPr>
          <p:cNvPr id="6" name="Title 5">
            <a:extLst>
              <a:ext uri="{FF2B5EF4-FFF2-40B4-BE49-F238E27FC236}">
                <a16:creationId xmlns:a16="http://schemas.microsoft.com/office/drawing/2014/main" id="{31AD44EE-847D-E044-CE14-6EECC158ABAF}"/>
              </a:ext>
            </a:extLst>
          </p:cNvPr>
          <p:cNvSpPr>
            <a:spLocks noGrp="1"/>
          </p:cNvSpPr>
          <p:nvPr>
            <p:ph type="title"/>
          </p:nvPr>
        </p:nvSpPr>
        <p:spPr/>
        <p:txBody>
          <a:bodyPr/>
          <a:lstStyle/>
          <a:p>
            <a:r>
              <a:rPr lang="en-US" dirty="0"/>
              <a:t>But, recent work indicates that elevated CO</a:t>
            </a:r>
            <a:r>
              <a:rPr lang="en-US" baseline="-25000" dirty="0"/>
              <a:t>2</a:t>
            </a:r>
            <a:r>
              <a:rPr lang="en-US" dirty="0"/>
              <a:t> may decrease leaf and whole plant nitrogen demand</a:t>
            </a:r>
          </a:p>
        </p:txBody>
      </p:sp>
      <p:pic>
        <p:nvPicPr>
          <p:cNvPr id="7" name="Picture 6">
            <a:extLst>
              <a:ext uri="{FF2B5EF4-FFF2-40B4-BE49-F238E27FC236}">
                <a16:creationId xmlns:a16="http://schemas.microsoft.com/office/drawing/2014/main" id="{AEA43B22-85FA-0E20-71C3-06F7A71BA7AF}"/>
              </a:ext>
            </a:extLst>
          </p:cNvPr>
          <p:cNvPicPr>
            <a:picLocks noChangeAspect="1"/>
          </p:cNvPicPr>
          <p:nvPr/>
        </p:nvPicPr>
        <p:blipFill>
          <a:blip r:embed="rId3"/>
          <a:stretch>
            <a:fillRect/>
          </a:stretch>
        </p:blipFill>
        <p:spPr>
          <a:xfrm>
            <a:off x="838200" y="2047367"/>
            <a:ext cx="10515600" cy="3823854"/>
          </a:xfrm>
          <a:prstGeom prst="rect">
            <a:avLst/>
          </a:prstGeom>
        </p:spPr>
      </p:pic>
      <p:pic>
        <p:nvPicPr>
          <p:cNvPr id="8" name="Picture 7">
            <a:extLst>
              <a:ext uri="{FF2B5EF4-FFF2-40B4-BE49-F238E27FC236}">
                <a16:creationId xmlns:a16="http://schemas.microsoft.com/office/drawing/2014/main" id="{99583EF3-F202-BE44-B0F8-C3D30DBC0546}"/>
              </a:ext>
            </a:extLst>
          </p:cNvPr>
          <p:cNvPicPr>
            <a:picLocks noChangeAspect="1"/>
          </p:cNvPicPr>
          <p:nvPr/>
        </p:nvPicPr>
        <p:blipFill>
          <a:blip r:embed="rId4"/>
          <a:stretch>
            <a:fillRect/>
          </a:stretch>
        </p:blipFill>
        <p:spPr>
          <a:xfrm>
            <a:off x="9982200" y="2047367"/>
            <a:ext cx="1407115" cy="527668"/>
          </a:xfrm>
          <a:prstGeom prst="rect">
            <a:avLst/>
          </a:prstGeom>
        </p:spPr>
      </p:pic>
      <p:sp>
        <p:nvSpPr>
          <p:cNvPr id="9" name="TextBox 8">
            <a:extLst>
              <a:ext uri="{FF2B5EF4-FFF2-40B4-BE49-F238E27FC236}">
                <a16:creationId xmlns:a16="http://schemas.microsoft.com/office/drawing/2014/main" id="{45CD0EF3-D32E-4EF7-41A6-B4E1B8AB9670}"/>
              </a:ext>
            </a:extLst>
          </p:cNvPr>
          <p:cNvSpPr txBox="1"/>
          <p:nvPr/>
        </p:nvSpPr>
        <p:spPr>
          <a:xfrm>
            <a:off x="9636492" y="6605200"/>
            <a:ext cx="255550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(2022) </a:t>
            </a:r>
            <a:r>
              <a:rPr lang="en-US" sz="1200" i="1" dirty="0">
                <a:latin typeface="Arial" panose="020B0604020202020204" pitchFamily="34" charset="0"/>
                <a:cs typeface="Arial" panose="020B0604020202020204" pitchFamily="34" charset="0"/>
              </a:rPr>
              <a:t>New Phytologist</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78973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9A12-0CF0-33B8-ABBF-E5D343FBDB50}"/>
              </a:ext>
            </a:extLst>
          </p:cNvPr>
          <p:cNvSpPr>
            <a:spLocks noGrp="1"/>
          </p:cNvSpPr>
          <p:nvPr>
            <p:ph type="title"/>
          </p:nvPr>
        </p:nvSpPr>
        <p:spPr/>
        <p:txBody>
          <a:bodyPr>
            <a:normAutofit fontScale="90000"/>
          </a:bodyPr>
          <a:lstStyle/>
          <a:p>
            <a:r>
              <a:rPr lang="en-US" dirty="0"/>
              <a:t>Leaf and whole plant acclimation responses to elevated CO</a:t>
            </a:r>
            <a:r>
              <a:rPr lang="en-US" baseline="-25000" dirty="0"/>
              <a:t>2</a:t>
            </a:r>
            <a:r>
              <a:rPr lang="en-US" dirty="0"/>
              <a:t> may depend on nitrogen acquisition strategy</a:t>
            </a:r>
          </a:p>
        </p:txBody>
      </p:sp>
      <p:sp>
        <p:nvSpPr>
          <p:cNvPr id="4" name="Slide Number Placeholder 3">
            <a:extLst>
              <a:ext uri="{FF2B5EF4-FFF2-40B4-BE49-F238E27FC236}">
                <a16:creationId xmlns:a16="http://schemas.microsoft.com/office/drawing/2014/main" id="{1578953F-DD77-81C0-EDED-D76ECA04DA51}"/>
              </a:ext>
            </a:extLst>
          </p:cNvPr>
          <p:cNvSpPr>
            <a:spLocks noGrp="1"/>
          </p:cNvSpPr>
          <p:nvPr>
            <p:ph type="sldNum" sz="quarter" idx="12"/>
          </p:nvPr>
        </p:nvSpPr>
        <p:spPr/>
        <p:txBody>
          <a:bodyPr/>
          <a:lstStyle/>
          <a:p>
            <a:fld id="{10B35473-280C-E043-9392-7E81C67433BF}" type="slidenum">
              <a:rPr lang="en-US" smtClean="0"/>
              <a:t>82</a:t>
            </a:fld>
            <a:endParaRPr lang="en-US"/>
          </a:p>
        </p:txBody>
      </p:sp>
      <p:sp>
        <p:nvSpPr>
          <p:cNvPr id="7" name="TextBox 6">
            <a:extLst>
              <a:ext uri="{FF2B5EF4-FFF2-40B4-BE49-F238E27FC236}">
                <a16:creationId xmlns:a16="http://schemas.microsoft.com/office/drawing/2014/main" id="{40F0D46C-2694-46C3-609C-267E83BF8A8E}"/>
              </a:ext>
            </a:extLst>
          </p:cNvPr>
          <p:cNvSpPr txBox="1"/>
          <p:nvPr/>
        </p:nvSpPr>
        <p:spPr>
          <a:xfrm>
            <a:off x="9600650" y="6594088"/>
            <a:ext cx="259135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Terrer</a:t>
            </a:r>
            <a:r>
              <a:rPr lang="en-US" sz="1200" dirty="0">
                <a:latin typeface="Arial" panose="020B0604020202020204" pitchFamily="34" charset="0"/>
                <a:cs typeface="Arial" panose="020B0604020202020204" pitchFamily="34" charset="0"/>
              </a:rPr>
              <a:t> et al. (2018) </a:t>
            </a:r>
            <a:r>
              <a:rPr lang="en-US" sz="1200" i="1" dirty="0">
                <a:latin typeface="Arial" panose="020B0604020202020204" pitchFamily="34" charset="0"/>
                <a:cs typeface="Arial" panose="020B0604020202020204" pitchFamily="34" charset="0"/>
              </a:rPr>
              <a:t>New Phytologist</a:t>
            </a:r>
            <a:endParaRPr lang="en-US" sz="12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A0B83C2-1B88-E49F-C593-89CC32369098}"/>
              </a:ext>
            </a:extLst>
          </p:cNvPr>
          <p:cNvPicPr>
            <a:picLocks noChangeAspect="1"/>
          </p:cNvPicPr>
          <p:nvPr/>
        </p:nvPicPr>
        <p:blipFill>
          <a:blip r:embed="rId2"/>
          <a:stretch>
            <a:fillRect/>
          </a:stretch>
        </p:blipFill>
        <p:spPr>
          <a:xfrm>
            <a:off x="504499" y="2178264"/>
            <a:ext cx="2257098" cy="4215736"/>
          </a:xfrm>
          <a:prstGeom prst="rect">
            <a:avLst/>
          </a:prstGeom>
        </p:spPr>
      </p:pic>
    </p:spTree>
    <p:extLst>
      <p:ext uri="{BB962C8B-B14F-4D97-AF65-F5344CB8AC3E}">
        <p14:creationId xmlns:p14="http://schemas.microsoft.com/office/powerpoint/2010/main" val="25120955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9A12-0CF0-33B8-ABBF-E5D343FBDB50}"/>
              </a:ext>
            </a:extLst>
          </p:cNvPr>
          <p:cNvSpPr>
            <a:spLocks noGrp="1"/>
          </p:cNvSpPr>
          <p:nvPr>
            <p:ph type="title"/>
          </p:nvPr>
        </p:nvSpPr>
        <p:spPr/>
        <p:txBody>
          <a:bodyPr>
            <a:normAutofit fontScale="90000"/>
          </a:bodyPr>
          <a:lstStyle/>
          <a:p>
            <a:r>
              <a:rPr lang="en-US" dirty="0"/>
              <a:t>Leaf and whole plant acclimation responses to elevated CO</a:t>
            </a:r>
            <a:r>
              <a:rPr lang="en-US" baseline="-25000" dirty="0"/>
              <a:t>2</a:t>
            </a:r>
            <a:r>
              <a:rPr lang="en-US" dirty="0"/>
              <a:t> may depend on nitrogen acquisition strategy</a:t>
            </a:r>
          </a:p>
        </p:txBody>
      </p:sp>
      <p:sp>
        <p:nvSpPr>
          <p:cNvPr id="4" name="Slide Number Placeholder 3">
            <a:extLst>
              <a:ext uri="{FF2B5EF4-FFF2-40B4-BE49-F238E27FC236}">
                <a16:creationId xmlns:a16="http://schemas.microsoft.com/office/drawing/2014/main" id="{1578953F-DD77-81C0-EDED-D76ECA04DA51}"/>
              </a:ext>
            </a:extLst>
          </p:cNvPr>
          <p:cNvSpPr>
            <a:spLocks noGrp="1"/>
          </p:cNvSpPr>
          <p:nvPr>
            <p:ph type="sldNum" sz="quarter" idx="12"/>
          </p:nvPr>
        </p:nvSpPr>
        <p:spPr/>
        <p:txBody>
          <a:bodyPr/>
          <a:lstStyle/>
          <a:p>
            <a:fld id="{10B35473-280C-E043-9392-7E81C67433BF}" type="slidenum">
              <a:rPr lang="en-US" smtClean="0"/>
              <a:t>83</a:t>
            </a:fld>
            <a:endParaRPr lang="en-US"/>
          </a:p>
        </p:txBody>
      </p:sp>
      <p:pic>
        <p:nvPicPr>
          <p:cNvPr id="6" name="Picture 5">
            <a:extLst>
              <a:ext uri="{FF2B5EF4-FFF2-40B4-BE49-F238E27FC236}">
                <a16:creationId xmlns:a16="http://schemas.microsoft.com/office/drawing/2014/main" id="{1D0E47BA-3A4F-DDEC-0C8C-C7F7F9C9139C}"/>
              </a:ext>
            </a:extLst>
          </p:cNvPr>
          <p:cNvPicPr>
            <a:picLocks noChangeAspect="1"/>
          </p:cNvPicPr>
          <p:nvPr/>
        </p:nvPicPr>
        <p:blipFill rotWithShape="1">
          <a:blip r:embed="rId2"/>
          <a:srcRect l="38564" t="91645" r="38994" b="157"/>
          <a:stretch/>
        </p:blipFill>
        <p:spPr>
          <a:xfrm>
            <a:off x="7561968" y="6081951"/>
            <a:ext cx="2420232" cy="432935"/>
          </a:xfrm>
          <a:prstGeom prst="rect">
            <a:avLst/>
          </a:prstGeom>
        </p:spPr>
      </p:pic>
      <p:sp>
        <p:nvSpPr>
          <p:cNvPr id="7" name="TextBox 6">
            <a:extLst>
              <a:ext uri="{FF2B5EF4-FFF2-40B4-BE49-F238E27FC236}">
                <a16:creationId xmlns:a16="http://schemas.microsoft.com/office/drawing/2014/main" id="{40F0D46C-2694-46C3-609C-267E83BF8A8E}"/>
              </a:ext>
            </a:extLst>
          </p:cNvPr>
          <p:cNvSpPr txBox="1"/>
          <p:nvPr/>
        </p:nvSpPr>
        <p:spPr>
          <a:xfrm>
            <a:off x="9600650" y="6594088"/>
            <a:ext cx="259135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Terrer</a:t>
            </a:r>
            <a:r>
              <a:rPr lang="en-US" sz="1200" dirty="0">
                <a:latin typeface="Arial" panose="020B0604020202020204" pitchFamily="34" charset="0"/>
                <a:cs typeface="Arial" panose="020B0604020202020204" pitchFamily="34" charset="0"/>
              </a:rPr>
              <a:t> et al. (2018) </a:t>
            </a:r>
            <a:r>
              <a:rPr lang="en-US" sz="1200" i="1" dirty="0">
                <a:latin typeface="Arial" panose="020B0604020202020204" pitchFamily="34" charset="0"/>
                <a:cs typeface="Arial" panose="020B0604020202020204" pitchFamily="34" charset="0"/>
              </a:rPr>
              <a:t>New Phytologist</a:t>
            </a:r>
            <a:endParaRPr lang="en-US" sz="12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A0B83C2-1B88-E49F-C593-89CC32369098}"/>
              </a:ext>
            </a:extLst>
          </p:cNvPr>
          <p:cNvPicPr>
            <a:picLocks noChangeAspect="1"/>
          </p:cNvPicPr>
          <p:nvPr/>
        </p:nvPicPr>
        <p:blipFill>
          <a:blip r:embed="rId3"/>
          <a:stretch>
            <a:fillRect/>
          </a:stretch>
        </p:blipFill>
        <p:spPr>
          <a:xfrm>
            <a:off x="1776249" y="1597813"/>
            <a:ext cx="2743200" cy="5123662"/>
          </a:xfrm>
          <a:prstGeom prst="rect">
            <a:avLst/>
          </a:prstGeom>
        </p:spPr>
      </p:pic>
      <p:pic>
        <p:nvPicPr>
          <p:cNvPr id="3" name="Picture 2">
            <a:extLst>
              <a:ext uri="{FF2B5EF4-FFF2-40B4-BE49-F238E27FC236}">
                <a16:creationId xmlns:a16="http://schemas.microsoft.com/office/drawing/2014/main" id="{707FAD14-01B6-6F7B-1888-2521C0CB96D8}"/>
              </a:ext>
            </a:extLst>
          </p:cNvPr>
          <p:cNvPicPr>
            <a:picLocks noChangeAspect="1"/>
          </p:cNvPicPr>
          <p:nvPr/>
        </p:nvPicPr>
        <p:blipFill rotWithShape="1">
          <a:blip r:embed="rId2"/>
          <a:srcRect r="50615" b="7110"/>
          <a:stretch/>
        </p:blipFill>
        <p:spPr>
          <a:xfrm>
            <a:off x="5990898" y="1706439"/>
            <a:ext cx="4824248" cy="4443322"/>
          </a:xfrm>
          <a:prstGeom prst="rect">
            <a:avLst/>
          </a:prstGeom>
        </p:spPr>
      </p:pic>
      <p:sp>
        <p:nvSpPr>
          <p:cNvPr id="5" name="Rectangle 4">
            <a:extLst>
              <a:ext uri="{FF2B5EF4-FFF2-40B4-BE49-F238E27FC236}">
                <a16:creationId xmlns:a16="http://schemas.microsoft.com/office/drawing/2014/main" id="{9C3FA5F4-BB3A-1743-F693-B0E40A22E637}"/>
              </a:ext>
            </a:extLst>
          </p:cNvPr>
          <p:cNvSpPr/>
          <p:nvPr/>
        </p:nvSpPr>
        <p:spPr>
          <a:xfrm>
            <a:off x="6096000" y="1706439"/>
            <a:ext cx="399393" cy="42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5F573A-29B8-EF7D-31E7-B37585EB900E}"/>
              </a:ext>
            </a:extLst>
          </p:cNvPr>
          <p:cNvSpPr/>
          <p:nvPr/>
        </p:nvSpPr>
        <p:spPr>
          <a:xfrm>
            <a:off x="1886607" y="1706438"/>
            <a:ext cx="399393" cy="42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5188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9259-EE61-6327-B59C-19D5D68EAE69}"/>
              </a:ext>
            </a:extLst>
          </p:cNvPr>
          <p:cNvSpPr>
            <a:spLocks noGrp="1"/>
          </p:cNvSpPr>
          <p:nvPr>
            <p:ph type="title"/>
          </p:nvPr>
        </p:nvSpPr>
        <p:spPr/>
        <p:txBody>
          <a:bodyPr/>
          <a:lstStyle/>
          <a:p>
            <a:r>
              <a:rPr lang="en-US" dirty="0"/>
              <a:t>Open questions</a:t>
            </a:r>
          </a:p>
        </p:txBody>
      </p:sp>
      <p:sp>
        <p:nvSpPr>
          <p:cNvPr id="3" name="Content Placeholder 2">
            <a:extLst>
              <a:ext uri="{FF2B5EF4-FFF2-40B4-BE49-F238E27FC236}">
                <a16:creationId xmlns:a16="http://schemas.microsoft.com/office/drawing/2014/main" id="{609278F6-C250-CBB9-F2FC-CB6B1014D819}"/>
              </a:ext>
            </a:extLst>
          </p:cNvPr>
          <p:cNvSpPr>
            <a:spLocks noGrp="1"/>
          </p:cNvSpPr>
          <p:nvPr>
            <p:ph idx="1"/>
          </p:nvPr>
        </p:nvSpPr>
        <p:spPr/>
        <p:txBody>
          <a:bodyPr/>
          <a:lstStyle/>
          <a:p>
            <a:endParaRPr lang="en-US" dirty="0"/>
          </a:p>
          <a:p>
            <a:r>
              <a:rPr lang="en-US" dirty="0"/>
              <a:t>What is the role of soil nitrogen availability in modifying leaf and whole plant acclimation responses to CO</a:t>
            </a:r>
            <a:r>
              <a:rPr lang="en-US" baseline="-25000" dirty="0"/>
              <a:t>2</a:t>
            </a:r>
            <a:r>
              <a:rPr lang="en-US" dirty="0"/>
              <a:t>?</a:t>
            </a:r>
          </a:p>
          <a:p>
            <a:endParaRPr lang="en-US" dirty="0"/>
          </a:p>
          <a:p>
            <a:endParaRPr lang="en-US" dirty="0"/>
          </a:p>
          <a:p>
            <a:r>
              <a:rPr lang="en-US" dirty="0"/>
              <a:t>What is the role of acquisition strategy in modifying leaf and whole plant acclimation responses to CO</a:t>
            </a:r>
            <a:r>
              <a:rPr lang="en-US" baseline="-25000" dirty="0"/>
              <a:t>2</a:t>
            </a:r>
            <a:r>
              <a:rPr lang="en-US" dirty="0"/>
              <a:t>?</a:t>
            </a:r>
          </a:p>
        </p:txBody>
      </p:sp>
      <p:sp>
        <p:nvSpPr>
          <p:cNvPr id="4" name="Slide Number Placeholder 3">
            <a:extLst>
              <a:ext uri="{FF2B5EF4-FFF2-40B4-BE49-F238E27FC236}">
                <a16:creationId xmlns:a16="http://schemas.microsoft.com/office/drawing/2014/main" id="{51EC12C0-F133-070A-93FE-18E4E48023F6}"/>
              </a:ext>
            </a:extLst>
          </p:cNvPr>
          <p:cNvSpPr>
            <a:spLocks noGrp="1"/>
          </p:cNvSpPr>
          <p:nvPr>
            <p:ph type="sldNum" sz="quarter" idx="12"/>
          </p:nvPr>
        </p:nvSpPr>
        <p:spPr/>
        <p:txBody>
          <a:bodyPr/>
          <a:lstStyle/>
          <a:p>
            <a:fld id="{10B35473-280C-E043-9392-7E81C67433BF}" type="slidenum">
              <a:rPr lang="en-US" smtClean="0"/>
              <a:t>84</a:t>
            </a:fld>
            <a:endParaRPr lang="en-US"/>
          </a:p>
        </p:txBody>
      </p:sp>
    </p:spTree>
    <p:extLst>
      <p:ext uri="{BB962C8B-B14F-4D97-AF65-F5344CB8AC3E}">
        <p14:creationId xmlns:p14="http://schemas.microsoft.com/office/powerpoint/2010/main" val="3953049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1F59D4-CE95-1032-1B66-968832D0DEE2}"/>
              </a:ext>
            </a:extLst>
          </p:cNvPr>
          <p:cNvSpPr/>
          <p:nvPr/>
        </p:nvSpPr>
        <p:spPr>
          <a:xfrm>
            <a:off x="385121" y="1591511"/>
            <a:ext cx="3205899" cy="754145"/>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Acquisition strategy</a:t>
            </a:r>
          </a:p>
        </p:txBody>
      </p:sp>
      <p:sp>
        <p:nvSpPr>
          <p:cNvPr id="5" name="Rectangle 4">
            <a:extLst>
              <a:ext uri="{FF2B5EF4-FFF2-40B4-BE49-F238E27FC236}">
                <a16:creationId xmlns:a16="http://schemas.microsoft.com/office/drawing/2014/main" id="{4ED28730-F85A-947F-A930-A1F4CA2EB96E}"/>
              </a:ext>
            </a:extLst>
          </p:cNvPr>
          <p:cNvSpPr/>
          <p:nvPr/>
        </p:nvSpPr>
        <p:spPr>
          <a:xfrm>
            <a:off x="4031136" y="1591511"/>
            <a:ext cx="3205899" cy="754145"/>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Soil N treatments</a:t>
            </a:r>
          </a:p>
        </p:txBody>
      </p:sp>
      <p:sp>
        <p:nvSpPr>
          <p:cNvPr id="6" name="Rectangle 5">
            <a:extLst>
              <a:ext uri="{FF2B5EF4-FFF2-40B4-BE49-F238E27FC236}">
                <a16:creationId xmlns:a16="http://schemas.microsoft.com/office/drawing/2014/main" id="{18FEE043-31B5-CA76-E2BA-CDA2F56A7BF1}"/>
              </a:ext>
            </a:extLst>
          </p:cNvPr>
          <p:cNvSpPr/>
          <p:nvPr/>
        </p:nvSpPr>
        <p:spPr>
          <a:xfrm>
            <a:off x="376286" y="4360850"/>
            <a:ext cx="3205899" cy="754145"/>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CO</a:t>
            </a:r>
            <a:r>
              <a:rPr lang="en-US" sz="2400" baseline="-25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treatments</a:t>
            </a:r>
          </a:p>
        </p:txBody>
      </p:sp>
      <p:sp>
        <p:nvSpPr>
          <p:cNvPr id="14" name="TextBox 13">
            <a:extLst>
              <a:ext uri="{FF2B5EF4-FFF2-40B4-BE49-F238E27FC236}">
                <a16:creationId xmlns:a16="http://schemas.microsoft.com/office/drawing/2014/main" id="{F0F51BBC-ED62-F3B9-5A6C-4DE89DB036A0}"/>
              </a:ext>
            </a:extLst>
          </p:cNvPr>
          <p:cNvSpPr txBox="1"/>
          <p:nvPr/>
        </p:nvSpPr>
        <p:spPr>
          <a:xfrm>
            <a:off x="4317844" y="2503247"/>
            <a:ext cx="2612823" cy="369332"/>
          </a:xfrm>
          <a:prstGeom prst="rect">
            <a:avLst/>
          </a:prstGeom>
          <a:solidFill>
            <a:schemeClr val="accent4">
              <a:lumMod val="75000"/>
            </a:schemeClr>
          </a:solidFill>
          <a:ln w="38100">
            <a:solidFill>
              <a:schemeClr val="tx1"/>
            </a:solidFill>
          </a:ln>
        </p:spPr>
        <p:txBody>
          <a:bodyPr wrap="square" rtlCol="0">
            <a:spAutoFit/>
          </a:bodyPr>
          <a:lstStyle/>
          <a:p>
            <a:pPr algn="ctr"/>
            <a:r>
              <a:rPr lang="en-US" dirty="0"/>
              <a:t>0 ppm N</a:t>
            </a:r>
          </a:p>
        </p:txBody>
      </p:sp>
      <p:sp>
        <p:nvSpPr>
          <p:cNvPr id="15" name="TextBox 14">
            <a:extLst>
              <a:ext uri="{FF2B5EF4-FFF2-40B4-BE49-F238E27FC236}">
                <a16:creationId xmlns:a16="http://schemas.microsoft.com/office/drawing/2014/main" id="{5BBE4D12-A1B6-6853-BA20-2A5FB45477BF}"/>
              </a:ext>
            </a:extLst>
          </p:cNvPr>
          <p:cNvSpPr txBox="1"/>
          <p:nvPr/>
        </p:nvSpPr>
        <p:spPr>
          <a:xfrm>
            <a:off x="4317844" y="2978258"/>
            <a:ext cx="2612823" cy="369332"/>
          </a:xfrm>
          <a:prstGeom prst="rect">
            <a:avLst/>
          </a:prstGeom>
          <a:solidFill>
            <a:schemeClr val="accent4">
              <a:lumMod val="60000"/>
              <a:lumOff val="40000"/>
            </a:schemeClr>
          </a:solidFill>
          <a:ln w="38100">
            <a:solidFill>
              <a:schemeClr val="tx1"/>
            </a:solidFill>
          </a:ln>
        </p:spPr>
        <p:txBody>
          <a:bodyPr wrap="square" rtlCol="0">
            <a:spAutoFit/>
          </a:bodyPr>
          <a:lstStyle/>
          <a:p>
            <a:pPr algn="ctr"/>
            <a:r>
              <a:rPr lang="en-US" dirty="0"/>
              <a:t>35 ppm N</a:t>
            </a:r>
          </a:p>
        </p:txBody>
      </p:sp>
      <p:sp>
        <p:nvSpPr>
          <p:cNvPr id="16" name="TextBox 15">
            <a:extLst>
              <a:ext uri="{FF2B5EF4-FFF2-40B4-BE49-F238E27FC236}">
                <a16:creationId xmlns:a16="http://schemas.microsoft.com/office/drawing/2014/main" id="{6B40AFCB-A81C-6079-B94E-B4F13D8315A4}"/>
              </a:ext>
            </a:extLst>
          </p:cNvPr>
          <p:cNvSpPr txBox="1"/>
          <p:nvPr/>
        </p:nvSpPr>
        <p:spPr>
          <a:xfrm>
            <a:off x="4317841" y="3458510"/>
            <a:ext cx="2612823" cy="369332"/>
          </a:xfrm>
          <a:prstGeom prst="rect">
            <a:avLst/>
          </a:prstGeom>
          <a:solidFill>
            <a:schemeClr val="accent4">
              <a:lumMod val="40000"/>
              <a:lumOff val="60000"/>
            </a:schemeClr>
          </a:solidFill>
          <a:ln w="38100">
            <a:solidFill>
              <a:schemeClr val="tx1"/>
            </a:solidFill>
          </a:ln>
        </p:spPr>
        <p:txBody>
          <a:bodyPr wrap="square" rtlCol="0">
            <a:spAutoFit/>
          </a:bodyPr>
          <a:lstStyle/>
          <a:p>
            <a:pPr algn="ctr"/>
            <a:r>
              <a:rPr lang="en-US" dirty="0"/>
              <a:t>70 ppm N</a:t>
            </a:r>
          </a:p>
        </p:txBody>
      </p:sp>
      <p:sp>
        <p:nvSpPr>
          <p:cNvPr id="17" name="TextBox 16">
            <a:extLst>
              <a:ext uri="{FF2B5EF4-FFF2-40B4-BE49-F238E27FC236}">
                <a16:creationId xmlns:a16="http://schemas.microsoft.com/office/drawing/2014/main" id="{974DFDDA-FB28-94B0-AA74-D102C639F650}"/>
              </a:ext>
            </a:extLst>
          </p:cNvPr>
          <p:cNvSpPr txBox="1"/>
          <p:nvPr/>
        </p:nvSpPr>
        <p:spPr>
          <a:xfrm>
            <a:off x="4317841" y="4408532"/>
            <a:ext cx="2612823" cy="369332"/>
          </a:xfrm>
          <a:prstGeom prst="rect">
            <a:avLst/>
          </a:prstGeom>
          <a:solidFill>
            <a:schemeClr val="accent6">
              <a:lumMod val="20000"/>
              <a:lumOff val="80000"/>
            </a:schemeClr>
          </a:solidFill>
          <a:ln w="38100">
            <a:solidFill>
              <a:schemeClr val="tx1"/>
            </a:solidFill>
          </a:ln>
        </p:spPr>
        <p:txBody>
          <a:bodyPr wrap="square" rtlCol="0">
            <a:spAutoFit/>
          </a:bodyPr>
          <a:lstStyle/>
          <a:p>
            <a:pPr algn="ctr"/>
            <a:r>
              <a:rPr lang="en-US" dirty="0"/>
              <a:t>140 ppm N</a:t>
            </a:r>
          </a:p>
        </p:txBody>
      </p:sp>
      <p:sp>
        <p:nvSpPr>
          <p:cNvPr id="18" name="TextBox 17">
            <a:extLst>
              <a:ext uri="{FF2B5EF4-FFF2-40B4-BE49-F238E27FC236}">
                <a16:creationId xmlns:a16="http://schemas.microsoft.com/office/drawing/2014/main" id="{C0F551BB-FBC0-71EF-2FB0-5224086F3759}"/>
              </a:ext>
            </a:extLst>
          </p:cNvPr>
          <p:cNvSpPr txBox="1"/>
          <p:nvPr/>
        </p:nvSpPr>
        <p:spPr>
          <a:xfrm>
            <a:off x="4317841" y="3933521"/>
            <a:ext cx="2612823" cy="369332"/>
          </a:xfrm>
          <a:prstGeom prst="rect">
            <a:avLst/>
          </a:prstGeom>
          <a:solidFill>
            <a:schemeClr val="accent4">
              <a:lumMod val="20000"/>
              <a:lumOff val="80000"/>
            </a:schemeClr>
          </a:solidFill>
          <a:ln w="38100">
            <a:solidFill>
              <a:schemeClr val="tx1"/>
            </a:solidFill>
          </a:ln>
        </p:spPr>
        <p:txBody>
          <a:bodyPr wrap="square" rtlCol="0">
            <a:spAutoFit/>
          </a:bodyPr>
          <a:lstStyle/>
          <a:p>
            <a:pPr algn="ctr"/>
            <a:r>
              <a:rPr lang="en-US" dirty="0"/>
              <a:t>105 ppm N</a:t>
            </a:r>
          </a:p>
        </p:txBody>
      </p:sp>
      <p:sp>
        <p:nvSpPr>
          <p:cNvPr id="19" name="TextBox 18">
            <a:extLst>
              <a:ext uri="{FF2B5EF4-FFF2-40B4-BE49-F238E27FC236}">
                <a16:creationId xmlns:a16="http://schemas.microsoft.com/office/drawing/2014/main" id="{52C5C645-7DDB-8106-FA03-9F9F3FE79817}"/>
              </a:ext>
            </a:extLst>
          </p:cNvPr>
          <p:cNvSpPr txBox="1"/>
          <p:nvPr/>
        </p:nvSpPr>
        <p:spPr>
          <a:xfrm>
            <a:off x="4317840" y="4883543"/>
            <a:ext cx="2612823" cy="369332"/>
          </a:xfrm>
          <a:prstGeom prst="rect">
            <a:avLst/>
          </a:prstGeom>
          <a:solidFill>
            <a:schemeClr val="accent6">
              <a:lumMod val="40000"/>
              <a:lumOff val="60000"/>
            </a:schemeClr>
          </a:solidFill>
          <a:ln w="38100">
            <a:solidFill>
              <a:schemeClr val="tx1"/>
            </a:solidFill>
          </a:ln>
        </p:spPr>
        <p:txBody>
          <a:bodyPr wrap="square" rtlCol="0">
            <a:spAutoFit/>
          </a:bodyPr>
          <a:lstStyle/>
          <a:p>
            <a:pPr algn="ctr"/>
            <a:r>
              <a:rPr lang="en-US" dirty="0"/>
              <a:t>210 ppm N</a:t>
            </a:r>
          </a:p>
        </p:txBody>
      </p:sp>
      <p:sp>
        <p:nvSpPr>
          <p:cNvPr id="20" name="TextBox 19">
            <a:extLst>
              <a:ext uri="{FF2B5EF4-FFF2-40B4-BE49-F238E27FC236}">
                <a16:creationId xmlns:a16="http://schemas.microsoft.com/office/drawing/2014/main" id="{221BCE2D-CD9B-8A56-7987-373CD81A908B}"/>
              </a:ext>
            </a:extLst>
          </p:cNvPr>
          <p:cNvSpPr txBox="1"/>
          <p:nvPr/>
        </p:nvSpPr>
        <p:spPr>
          <a:xfrm>
            <a:off x="4324970" y="5360932"/>
            <a:ext cx="2612823" cy="369332"/>
          </a:xfrm>
          <a:prstGeom prst="rect">
            <a:avLst/>
          </a:prstGeom>
          <a:solidFill>
            <a:schemeClr val="accent6">
              <a:lumMod val="60000"/>
              <a:lumOff val="40000"/>
            </a:schemeClr>
          </a:solidFill>
          <a:ln w="38100">
            <a:solidFill>
              <a:schemeClr val="tx1"/>
            </a:solidFill>
          </a:ln>
        </p:spPr>
        <p:txBody>
          <a:bodyPr wrap="square" rtlCol="0">
            <a:spAutoFit/>
          </a:bodyPr>
          <a:lstStyle/>
          <a:p>
            <a:pPr algn="ctr"/>
            <a:r>
              <a:rPr lang="en-US" dirty="0"/>
              <a:t>280 ppm N</a:t>
            </a:r>
          </a:p>
        </p:txBody>
      </p:sp>
      <p:sp>
        <p:nvSpPr>
          <p:cNvPr id="21" name="TextBox 20">
            <a:extLst>
              <a:ext uri="{FF2B5EF4-FFF2-40B4-BE49-F238E27FC236}">
                <a16:creationId xmlns:a16="http://schemas.microsoft.com/office/drawing/2014/main" id="{F52FBB21-0485-569A-7426-932D2EF7A06E}"/>
              </a:ext>
            </a:extLst>
          </p:cNvPr>
          <p:cNvSpPr txBox="1"/>
          <p:nvPr/>
        </p:nvSpPr>
        <p:spPr>
          <a:xfrm>
            <a:off x="4317839" y="5841184"/>
            <a:ext cx="2612823" cy="369332"/>
          </a:xfrm>
          <a:prstGeom prst="rect">
            <a:avLst/>
          </a:prstGeom>
          <a:solidFill>
            <a:schemeClr val="accent6">
              <a:lumMod val="75000"/>
            </a:schemeClr>
          </a:solidFill>
          <a:ln w="38100">
            <a:solidFill>
              <a:schemeClr val="tx1"/>
            </a:solidFill>
          </a:ln>
        </p:spPr>
        <p:txBody>
          <a:bodyPr wrap="square" rtlCol="0">
            <a:spAutoFit/>
          </a:bodyPr>
          <a:lstStyle/>
          <a:p>
            <a:pPr algn="ctr"/>
            <a:r>
              <a:rPr lang="en-US" dirty="0"/>
              <a:t>350 ppm N</a:t>
            </a:r>
          </a:p>
        </p:txBody>
      </p:sp>
      <p:sp>
        <p:nvSpPr>
          <p:cNvPr id="24" name="TextBox 23">
            <a:extLst>
              <a:ext uri="{FF2B5EF4-FFF2-40B4-BE49-F238E27FC236}">
                <a16:creationId xmlns:a16="http://schemas.microsoft.com/office/drawing/2014/main" id="{F5C18D0B-4140-B733-BC11-32E30AD976B0}"/>
              </a:ext>
            </a:extLst>
          </p:cNvPr>
          <p:cNvSpPr txBox="1"/>
          <p:nvPr/>
        </p:nvSpPr>
        <p:spPr>
          <a:xfrm>
            <a:off x="4317838" y="6316195"/>
            <a:ext cx="2612823" cy="369332"/>
          </a:xfrm>
          <a:prstGeom prst="rect">
            <a:avLst/>
          </a:prstGeom>
          <a:solidFill>
            <a:schemeClr val="accent6">
              <a:lumMod val="50000"/>
            </a:schemeClr>
          </a:solidFill>
          <a:ln w="38100">
            <a:solidFill>
              <a:schemeClr val="tx1"/>
            </a:solidFill>
          </a:ln>
        </p:spPr>
        <p:txBody>
          <a:bodyPr wrap="square" rtlCol="0">
            <a:spAutoFit/>
          </a:bodyPr>
          <a:lstStyle/>
          <a:p>
            <a:pPr algn="ctr"/>
            <a:r>
              <a:rPr lang="en-US" dirty="0"/>
              <a:t>630 ppm N</a:t>
            </a:r>
          </a:p>
        </p:txBody>
      </p:sp>
      <p:pic>
        <p:nvPicPr>
          <p:cNvPr id="28" name="Picture 27" descr="A picture containing text, indoor, computer&#10;&#10;Description automatically generated">
            <a:extLst>
              <a:ext uri="{FF2B5EF4-FFF2-40B4-BE49-F238E27FC236}">
                <a16:creationId xmlns:a16="http://schemas.microsoft.com/office/drawing/2014/main" id="{222B620C-39A9-238D-B441-1F73E6821752}"/>
              </a:ext>
            </a:extLst>
          </p:cNvPr>
          <p:cNvPicPr>
            <a:picLocks noChangeAspect="1"/>
          </p:cNvPicPr>
          <p:nvPr/>
        </p:nvPicPr>
        <p:blipFill>
          <a:blip r:embed="rId2"/>
          <a:stretch>
            <a:fillRect/>
          </a:stretch>
        </p:blipFill>
        <p:spPr>
          <a:xfrm rot="5400000">
            <a:off x="6892780" y="1532847"/>
            <a:ext cx="5888779" cy="4416585"/>
          </a:xfrm>
          <a:prstGeom prst="rect">
            <a:avLst/>
          </a:prstGeom>
          <a:ln w="28575">
            <a:solidFill>
              <a:schemeClr val="tx1"/>
            </a:solidFill>
          </a:ln>
        </p:spPr>
      </p:pic>
      <p:sp>
        <p:nvSpPr>
          <p:cNvPr id="2" name="Title 4">
            <a:extLst>
              <a:ext uri="{FF2B5EF4-FFF2-40B4-BE49-F238E27FC236}">
                <a16:creationId xmlns:a16="http://schemas.microsoft.com/office/drawing/2014/main" id="{E90E8FCF-BEE3-A19A-91CE-AD6ECBE7FAA7}"/>
              </a:ext>
            </a:extLst>
          </p:cNvPr>
          <p:cNvSpPr>
            <a:spLocks noGrp="1"/>
          </p:cNvSpPr>
          <p:nvPr>
            <p:ph type="title"/>
          </p:nvPr>
        </p:nvSpPr>
        <p:spPr>
          <a:xfrm>
            <a:off x="838200" y="365125"/>
            <a:ext cx="10515600" cy="1325563"/>
          </a:xfrm>
        </p:spPr>
        <p:txBody>
          <a:bodyPr/>
          <a:lstStyle/>
          <a:p>
            <a:r>
              <a:rPr lang="en-US" dirty="0">
                <a:latin typeface="Arial" panose="020B0604020202020204" pitchFamily="34" charset="0"/>
                <a:cs typeface="Arial" panose="020B0604020202020204" pitchFamily="34" charset="0"/>
              </a:rPr>
              <a:t>Experiment setup</a:t>
            </a:r>
          </a:p>
        </p:txBody>
      </p:sp>
      <p:sp>
        <p:nvSpPr>
          <p:cNvPr id="8" name="TextBox 7">
            <a:extLst>
              <a:ext uri="{FF2B5EF4-FFF2-40B4-BE49-F238E27FC236}">
                <a16:creationId xmlns:a16="http://schemas.microsoft.com/office/drawing/2014/main" id="{CF5E416E-55C7-AB91-930F-5F4F7EDE3AB3}"/>
              </a:ext>
            </a:extLst>
          </p:cNvPr>
          <p:cNvSpPr txBox="1"/>
          <p:nvPr/>
        </p:nvSpPr>
        <p:spPr>
          <a:xfrm>
            <a:off x="681654" y="2732408"/>
            <a:ext cx="2612823" cy="369332"/>
          </a:xfrm>
          <a:prstGeom prst="rect">
            <a:avLst/>
          </a:prstGeom>
          <a:solidFill>
            <a:schemeClr val="bg1"/>
          </a:solidFill>
          <a:ln w="38100">
            <a:solidFill>
              <a:schemeClr val="tx1"/>
            </a:solidFill>
          </a:ln>
        </p:spPr>
        <p:txBody>
          <a:bodyPr wrap="square" rtlCol="0">
            <a:spAutoFit/>
          </a:bodyPr>
          <a:lstStyle/>
          <a:p>
            <a:pPr algn="ctr"/>
            <a:r>
              <a:rPr lang="en-US" dirty="0"/>
              <a:t>+ BNF</a:t>
            </a:r>
          </a:p>
        </p:txBody>
      </p:sp>
      <p:sp>
        <p:nvSpPr>
          <p:cNvPr id="9" name="TextBox 8">
            <a:extLst>
              <a:ext uri="{FF2B5EF4-FFF2-40B4-BE49-F238E27FC236}">
                <a16:creationId xmlns:a16="http://schemas.microsoft.com/office/drawing/2014/main" id="{CC44308A-2C49-2093-39E9-4DDEA33E15C0}"/>
              </a:ext>
            </a:extLst>
          </p:cNvPr>
          <p:cNvSpPr txBox="1"/>
          <p:nvPr/>
        </p:nvSpPr>
        <p:spPr>
          <a:xfrm>
            <a:off x="681654" y="3221994"/>
            <a:ext cx="2612823" cy="369332"/>
          </a:xfrm>
          <a:prstGeom prst="rect">
            <a:avLst/>
          </a:prstGeom>
          <a:solidFill>
            <a:schemeClr val="bg1"/>
          </a:solidFill>
          <a:ln w="38100">
            <a:solidFill>
              <a:schemeClr val="tx1"/>
            </a:solidFill>
          </a:ln>
        </p:spPr>
        <p:txBody>
          <a:bodyPr wrap="square" rtlCol="0">
            <a:spAutoFit/>
          </a:bodyPr>
          <a:lstStyle/>
          <a:p>
            <a:pPr algn="ctr"/>
            <a:r>
              <a:rPr lang="en-US" dirty="0"/>
              <a:t>- BNF</a:t>
            </a:r>
          </a:p>
        </p:txBody>
      </p:sp>
      <p:sp>
        <p:nvSpPr>
          <p:cNvPr id="10" name="TextBox 9">
            <a:extLst>
              <a:ext uri="{FF2B5EF4-FFF2-40B4-BE49-F238E27FC236}">
                <a16:creationId xmlns:a16="http://schemas.microsoft.com/office/drawing/2014/main" id="{03F4E235-32DA-9E40-35BC-D12233B7434B}"/>
              </a:ext>
            </a:extLst>
          </p:cNvPr>
          <p:cNvSpPr txBox="1"/>
          <p:nvPr/>
        </p:nvSpPr>
        <p:spPr>
          <a:xfrm>
            <a:off x="681654" y="5429372"/>
            <a:ext cx="2612823" cy="369332"/>
          </a:xfrm>
          <a:prstGeom prst="rect">
            <a:avLst/>
          </a:prstGeom>
          <a:solidFill>
            <a:schemeClr val="bg1"/>
          </a:solidFill>
          <a:ln w="38100">
            <a:solidFill>
              <a:schemeClr val="tx1"/>
            </a:solidFill>
          </a:ln>
        </p:spPr>
        <p:txBody>
          <a:bodyPr wrap="square" rtlCol="0">
            <a:spAutoFit/>
          </a:bodyPr>
          <a:lstStyle/>
          <a:p>
            <a:pPr algn="ctr"/>
            <a:r>
              <a:rPr lang="en-US" dirty="0"/>
              <a:t>+ BNF</a:t>
            </a:r>
          </a:p>
        </p:txBody>
      </p:sp>
      <p:sp>
        <p:nvSpPr>
          <p:cNvPr id="11" name="TextBox 10">
            <a:extLst>
              <a:ext uri="{FF2B5EF4-FFF2-40B4-BE49-F238E27FC236}">
                <a16:creationId xmlns:a16="http://schemas.microsoft.com/office/drawing/2014/main" id="{F5CD2B44-DB46-B674-8818-10EA464A0C99}"/>
              </a:ext>
            </a:extLst>
          </p:cNvPr>
          <p:cNvSpPr txBox="1"/>
          <p:nvPr/>
        </p:nvSpPr>
        <p:spPr>
          <a:xfrm>
            <a:off x="681654" y="5918958"/>
            <a:ext cx="2612823" cy="369332"/>
          </a:xfrm>
          <a:prstGeom prst="rect">
            <a:avLst/>
          </a:prstGeom>
          <a:solidFill>
            <a:schemeClr val="bg1"/>
          </a:solidFill>
          <a:ln w="38100">
            <a:solidFill>
              <a:schemeClr val="tx1"/>
            </a:solidFill>
          </a:ln>
        </p:spPr>
        <p:txBody>
          <a:bodyPr wrap="square" rtlCol="0">
            <a:spAutoFit/>
          </a:bodyPr>
          <a:lstStyle/>
          <a:p>
            <a:pPr algn="ctr"/>
            <a:r>
              <a:rPr lang="en-US" dirty="0"/>
              <a:t>- BNF</a:t>
            </a:r>
          </a:p>
        </p:txBody>
      </p:sp>
      <p:sp>
        <p:nvSpPr>
          <p:cNvPr id="22" name="Slide Number Placeholder 21">
            <a:extLst>
              <a:ext uri="{FF2B5EF4-FFF2-40B4-BE49-F238E27FC236}">
                <a16:creationId xmlns:a16="http://schemas.microsoft.com/office/drawing/2014/main" id="{3931CCC9-A65C-AA6F-0458-1199EB3464C0}"/>
              </a:ext>
            </a:extLst>
          </p:cNvPr>
          <p:cNvSpPr>
            <a:spLocks noGrp="1"/>
          </p:cNvSpPr>
          <p:nvPr>
            <p:ph type="sldNum" sz="quarter" idx="12"/>
          </p:nvPr>
        </p:nvSpPr>
        <p:spPr/>
        <p:txBody>
          <a:bodyPr/>
          <a:lstStyle/>
          <a:p>
            <a:fld id="{10B35473-280C-E043-9392-7E81C67433BF}" type="slidenum">
              <a:rPr lang="en-US" smtClean="0"/>
              <a:t>85</a:t>
            </a:fld>
            <a:endParaRPr lang="en-US"/>
          </a:p>
        </p:txBody>
      </p:sp>
      <p:sp>
        <p:nvSpPr>
          <p:cNvPr id="23" name="Rectangle 22">
            <a:extLst>
              <a:ext uri="{FF2B5EF4-FFF2-40B4-BE49-F238E27FC236}">
                <a16:creationId xmlns:a16="http://schemas.microsoft.com/office/drawing/2014/main" id="{AAEC1FB6-E41C-6FF4-6548-D23D7AC82B4E}"/>
              </a:ext>
            </a:extLst>
          </p:cNvPr>
          <p:cNvSpPr>
            <a:spLocks noChangeAspect="1"/>
          </p:cNvSpPr>
          <p:nvPr/>
        </p:nvSpPr>
        <p:spPr>
          <a:xfrm>
            <a:off x="10679836" y="136525"/>
            <a:ext cx="1365627" cy="565760"/>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3</a:t>
            </a:r>
          </a:p>
        </p:txBody>
      </p:sp>
      <p:sp>
        <p:nvSpPr>
          <p:cNvPr id="27" name="Rectangle 26">
            <a:extLst>
              <a:ext uri="{FF2B5EF4-FFF2-40B4-BE49-F238E27FC236}">
                <a16:creationId xmlns:a16="http://schemas.microsoft.com/office/drawing/2014/main" id="{3A2B43EE-B13C-0CE7-4D3B-9034A2FE3022}"/>
              </a:ext>
            </a:extLst>
          </p:cNvPr>
          <p:cNvSpPr>
            <a:spLocks noChangeAspect="1"/>
          </p:cNvSpPr>
          <p:nvPr/>
        </p:nvSpPr>
        <p:spPr>
          <a:xfrm>
            <a:off x="9154357" y="136525"/>
            <a:ext cx="1365627" cy="565760"/>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2</a:t>
            </a:r>
          </a:p>
        </p:txBody>
      </p:sp>
      <p:sp>
        <p:nvSpPr>
          <p:cNvPr id="29" name="Rectangle 28">
            <a:extLst>
              <a:ext uri="{FF2B5EF4-FFF2-40B4-BE49-F238E27FC236}">
                <a16:creationId xmlns:a16="http://schemas.microsoft.com/office/drawing/2014/main" id="{23A80AA1-927B-F66E-1AC1-CE9B6C4BF895}"/>
              </a:ext>
            </a:extLst>
          </p:cNvPr>
          <p:cNvSpPr>
            <a:spLocks noChangeAspect="1"/>
          </p:cNvSpPr>
          <p:nvPr/>
        </p:nvSpPr>
        <p:spPr>
          <a:xfrm>
            <a:off x="7628878" y="136525"/>
            <a:ext cx="1365627" cy="565760"/>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Vignette 1</a:t>
            </a:r>
          </a:p>
        </p:txBody>
      </p:sp>
    </p:spTree>
    <p:extLst>
      <p:ext uri="{BB962C8B-B14F-4D97-AF65-F5344CB8AC3E}">
        <p14:creationId xmlns:p14="http://schemas.microsoft.com/office/powerpoint/2010/main" val="11553554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86</a:t>
            </a:fld>
            <a:endParaRPr lang="en-US"/>
          </a:p>
        </p:txBody>
      </p:sp>
      <p:sp>
        <p:nvSpPr>
          <p:cNvPr id="12" name="Rectangle 11">
            <a:extLst>
              <a:ext uri="{FF2B5EF4-FFF2-40B4-BE49-F238E27FC236}">
                <a16:creationId xmlns:a16="http://schemas.microsoft.com/office/drawing/2014/main" id="{0E325077-21E8-25F8-B56D-24895FABB6AA}"/>
              </a:ext>
            </a:extLst>
          </p:cNvPr>
          <p:cNvSpPr>
            <a:spLocks noChangeAspect="1"/>
          </p:cNvSpPr>
          <p:nvPr/>
        </p:nvSpPr>
        <p:spPr>
          <a:xfrm>
            <a:off x="177282" y="252120"/>
            <a:ext cx="11793894" cy="1100819"/>
          </a:xfrm>
          <a:prstGeom prst="rect">
            <a:avLst/>
          </a:prstGeom>
          <a:solidFill>
            <a:schemeClr val="accent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1</a:t>
            </a:r>
            <a:r>
              <a:rPr lang="en-US" sz="2800" dirty="0">
                <a:latin typeface="Arial" panose="020B0604020202020204" pitchFamily="34" charset="0"/>
                <a:cs typeface="Arial" panose="020B0604020202020204" pitchFamily="34" charset="0"/>
              </a:rPr>
              <a:t>: How do costs of nitrogen acquisition vary across environments?</a:t>
            </a:r>
          </a:p>
        </p:txBody>
      </p:sp>
    </p:spTree>
    <p:extLst>
      <p:ext uri="{BB962C8B-B14F-4D97-AF65-F5344CB8AC3E}">
        <p14:creationId xmlns:p14="http://schemas.microsoft.com/office/powerpoint/2010/main" val="13675684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87</a:t>
            </a:fld>
            <a:endParaRPr lang="en-US"/>
          </a:p>
        </p:txBody>
      </p:sp>
      <p:sp>
        <p:nvSpPr>
          <p:cNvPr id="2" name="Rectangle 1">
            <a:extLst>
              <a:ext uri="{FF2B5EF4-FFF2-40B4-BE49-F238E27FC236}">
                <a16:creationId xmlns:a16="http://schemas.microsoft.com/office/drawing/2014/main" id="{5E38B28F-F5D4-F275-596B-3E13BF5F6CF4}"/>
              </a:ext>
            </a:extLst>
          </p:cNvPr>
          <p:cNvSpPr>
            <a:spLocks noChangeAspect="1"/>
          </p:cNvSpPr>
          <p:nvPr/>
        </p:nvSpPr>
        <p:spPr>
          <a:xfrm>
            <a:off x="177282" y="252120"/>
            <a:ext cx="11793894" cy="1100819"/>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2</a:t>
            </a:r>
            <a:r>
              <a:rPr lang="en-US" sz="2800" dirty="0">
                <a:latin typeface="Arial" panose="020B0604020202020204" pitchFamily="34" charset="0"/>
                <a:cs typeface="Arial" panose="020B0604020202020204" pitchFamily="34" charset="0"/>
              </a:rPr>
              <a:t>: To what extent do edaphic and climatic factors modify nitrogen-water use tradeoffs?</a:t>
            </a:r>
          </a:p>
        </p:txBody>
      </p:sp>
    </p:spTree>
    <p:extLst>
      <p:ext uri="{BB962C8B-B14F-4D97-AF65-F5344CB8AC3E}">
        <p14:creationId xmlns:p14="http://schemas.microsoft.com/office/powerpoint/2010/main" val="7997651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159D7-134E-501A-240F-567D37921F0E}"/>
              </a:ext>
            </a:extLst>
          </p:cNvPr>
          <p:cNvSpPr>
            <a:spLocks noGrp="1"/>
          </p:cNvSpPr>
          <p:nvPr>
            <p:ph type="sldNum" sz="quarter" idx="12"/>
          </p:nvPr>
        </p:nvSpPr>
        <p:spPr/>
        <p:txBody>
          <a:bodyPr/>
          <a:lstStyle/>
          <a:p>
            <a:fld id="{10B35473-280C-E043-9392-7E81C67433BF}" type="slidenum">
              <a:rPr lang="en-US" smtClean="0"/>
              <a:t>88</a:t>
            </a:fld>
            <a:endParaRPr lang="en-US"/>
          </a:p>
        </p:txBody>
      </p:sp>
      <p:sp>
        <p:nvSpPr>
          <p:cNvPr id="12" name="Rectangle 11">
            <a:extLst>
              <a:ext uri="{FF2B5EF4-FFF2-40B4-BE49-F238E27FC236}">
                <a16:creationId xmlns:a16="http://schemas.microsoft.com/office/drawing/2014/main" id="{0E325077-21E8-25F8-B56D-24895FABB6AA}"/>
              </a:ext>
            </a:extLst>
          </p:cNvPr>
          <p:cNvSpPr>
            <a:spLocks noChangeAspect="1"/>
          </p:cNvSpPr>
          <p:nvPr/>
        </p:nvSpPr>
        <p:spPr>
          <a:xfrm>
            <a:off x="177282" y="252120"/>
            <a:ext cx="11793894" cy="1100819"/>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Vignette 3</a:t>
            </a:r>
            <a:r>
              <a:rPr lang="en-US" sz="2800" dirty="0">
                <a:latin typeface="Arial" panose="020B0604020202020204" pitchFamily="34" charset="0"/>
                <a:cs typeface="Arial" panose="020B0604020202020204" pitchFamily="34" charset="0"/>
              </a:rPr>
              <a:t>: How does soil nitrogen availability modify plant acclimation responses to elevated CO</a:t>
            </a:r>
            <a:r>
              <a:rPr lang="en-US" sz="2800" baseline="-25000" dirty="0">
                <a:latin typeface="Arial" panose="020B0604020202020204" pitchFamily="34" charset="0"/>
                <a:cs typeface="Arial" panose="020B0604020202020204" pitchFamily="34" charset="0"/>
              </a:rPr>
              <a:t>2</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695855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9E60-178C-4A2E-76BF-A04C1007EAD7}"/>
              </a:ext>
            </a:extLst>
          </p:cNvPr>
          <p:cNvSpPr>
            <a:spLocks noGrp="1"/>
          </p:cNvSpPr>
          <p:nvPr>
            <p:ph type="title"/>
          </p:nvPr>
        </p:nvSpPr>
        <p:spPr/>
        <p:txBody>
          <a:bodyPr/>
          <a:lstStyle/>
          <a:p>
            <a:r>
              <a:rPr lang="en-US" dirty="0"/>
              <a:t>Future Plans</a:t>
            </a:r>
          </a:p>
        </p:txBody>
      </p:sp>
      <p:sp>
        <p:nvSpPr>
          <p:cNvPr id="3" name="Content Placeholder 2">
            <a:extLst>
              <a:ext uri="{FF2B5EF4-FFF2-40B4-BE49-F238E27FC236}">
                <a16:creationId xmlns:a16="http://schemas.microsoft.com/office/drawing/2014/main" id="{D3A18B31-7B9D-C51E-596B-CA2D5C9836B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D396657-BE2E-AC7A-FF62-1021E1455EB8}"/>
              </a:ext>
            </a:extLst>
          </p:cNvPr>
          <p:cNvSpPr>
            <a:spLocks noGrp="1"/>
          </p:cNvSpPr>
          <p:nvPr>
            <p:ph type="sldNum" sz="quarter" idx="12"/>
          </p:nvPr>
        </p:nvSpPr>
        <p:spPr/>
        <p:txBody>
          <a:bodyPr/>
          <a:lstStyle/>
          <a:p>
            <a:fld id="{10B35473-280C-E043-9392-7E81C67433BF}" type="slidenum">
              <a:rPr lang="en-US" smtClean="0"/>
              <a:t>89</a:t>
            </a:fld>
            <a:endParaRPr lang="en-US"/>
          </a:p>
        </p:txBody>
      </p:sp>
    </p:spTree>
    <p:extLst>
      <p:ext uri="{BB962C8B-B14F-4D97-AF65-F5344CB8AC3E}">
        <p14:creationId xmlns:p14="http://schemas.microsoft.com/office/powerpoint/2010/main" val="1376216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4F83-E718-6161-1BBA-A6C79AE0E081}"/>
              </a:ext>
            </a:extLst>
          </p:cNvPr>
          <p:cNvSpPr>
            <a:spLocks noGrp="1"/>
          </p:cNvSpPr>
          <p:nvPr>
            <p:ph type="title"/>
          </p:nvPr>
        </p:nvSpPr>
        <p:spPr/>
        <p:txBody>
          <a:bodyPr>
            <a:normAutofit fontScale="90000"/>
          </a:bodyPr>
          <a:lstStyle/>
          <a:p>
            <a:r>
              <a:rPr lang="en-US" dirty="0"/>
              <a:t>… which means that leaf photosynthesis can be indirectly predicted through changes in soil nitrogen availability</a:t>
            </a:r>
          </a:p>
        </p:txBody>
      </p:sp>
      <p:sp>
        <p:nvSpPr>
          <p:cNvPr id="4" name="Slide Number Placeholder 3">
            <a:extLst>
              <a:ext uri="{FF2B5EF4-FFF2-40B4-BE49-F238E27FC236}">
                <a16:creationId xmlns:a16="http://schemas.microsoft.com/office/drawing/2014/main" id="{74F9735F-57F8-EB24-636B-C1DD134EA552}"/>
              </a:ext>
            </a:extLst>
          </p:cNvPr>
          <p:cNvSpPr>
            <a:spLocks noGrp="1"/>
          </p:cNvSpPr>
          <p:nvPr>
            <p:ph type="sldNum" sz="quarter" idx="12"/>
          </p:nvPr>
        </p:nvSpPr>
        <p:spPr/>
        <p:txBody>
          <a:bodyPr/>
          <a:lstStyle/>
          <a:p>
            <a:fld id="{10B35473-280C-E043-9392-7E81C67433BF}" type="slidenum">
              <a:rPr lang="en-US" smtClean="0"/>
              <a:t>9</a:t>
            </a:fld>
            <a:endParaRPr lang="en-US"/>
          </a:p>
        </p:txBody>
      </p:sp>
      <p:sp>
        <p:nvSpPr>
          <p:cNvPr id="5" name="Rectangle 4">
            <a:extLst>
              <a:ext uri="{FF2B5EF4-FFF2-40B4-BE49-F238E27FC236}">
                <a16:creationId xmlns:a16="http://schemas.microsoft.com/office/drawing/2014/main" id="{17A89EEE-7602-D6BE-259A-79C3FA78FC73}"/>
              </a:ext>
            </a:extLst>
          </p:cNvPr>
          <p:cNvSpPr/>
          <p:nvPr/>
        </p:nvSpPr>
        <p:spPr>
          <a:xfrm>
            <a:off x="1266719" y="3048661"/>
            <a:ext cx="1825733" cy="9748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Soil N</a:t>
            </a:r>
          </a:p>
        </p:txBody>
      </p:sp>
      <p:sp>
        <p:nvSpPr>
          <p:cNvPr id="6" name="Rectangle 5">
            <a:extLst>
              <a:ext uri="{FF2B5EF4-FFF2-40B4-BE49-F238E27FC236}">
                <a16:creationId xmlns:a16="http://schemas.microsoft.com/office/drawing/2014/main" id="{E91E15DD-D406-7667-BAE0-96ED32EEE29A}"/>
              </a:ext>
            </a:extLst>
          </p:cNvPr>
          <p:cNvSpPr/>
          <p:nvPr/>
        </p:nvSpPr>
        <p:spPr>
          <a:xfrm>
            <a:off x="5237965" y="3048660"/>
            <a:ext cx="1825733" cy="9748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Leaf N</a:t>
            </a:r>
          </a:p>
        </p:txBody>
      </p:sp>
      <p:sp>
        <p:nvSpPr>
          <p:cNvPr id="7" name="Rectangle 6">
            <a:extLst>
              <a:ext uri="{FF2B5EF4-FFF2-40B4-BE49-F238E27FC236}">
                <a16:creationId xmlns:a16="http://schemas.microsoft.com/office/drawing/2014/main" id="{E054EEA0-C812-8179-F752-148235191ABA}"/>
              </a:ext>
            </a:extLst>
          </p:cNvPr>
          <p:cNvSpPr/>
          <p:nvPr/>
        </p:nvSpPr>
        <p:spPr>
          <a:xfrm>
            <a:off x="9209211" y="3048660"/>
            <a:ext cx="1825733" cy="974856"/>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Photo-synthesis</a:t>
            </a:r>
          </a:p>
        </p:txBody>
      </p:sp>
      <p:sp>
        <p:nvSpPr>
          <p:cNvPr id="8" name="Down Arrow 7">
            <a:extLst>
              <a:ext uri="{FF2B5EF4-FFF2-40B4-BE49-F238E27FC236}">
                <a16:creationId xmlns:a16="http://schemas.microsoft.com/office/drawing/2014/main" id="{BF1A3F9A-1BE1-8BA5-514E-202500903767}"/>
              </a:ext>
            </a:extLst>
          </p:cNvPr>
          <p:cNvSpPr/>
          <p:nvPr/>
        </p:nvSpPr>
        <p:spPr>
          <a:xfrm rot="16200000">
            <a:off x="3805872" y="3188463"/>
            <a:ext cx="423193" cy="695247"/>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3A12AE96-E417-D8C5-C483-F06EA0E364A4}"/>
              </a:ext>
            </a:extLst>
          </p:cNvPr>
          <p:cNvSpPr/>
          <p:nvPr/>
        </p:nvSpPr>
        <p:spPr>
          <a:xfrm rot="16200000">
            <a:off x="7924524" y="3188464"/>
            <a:ext cx="423193" cy="695247"/>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0089F52-07BB-1E9D-BCBD-2E8EFA2486B6}"/>
              </a:ext>
            </a:extLst>
          </p:cNvPr>
          <p:cNvSpPr txBox="1"/>
          <p:nvPr/>
        </p:nvSpPr>
        <p:spPr>
          <a:xfrm>
            <a:off x="6656245" y="6582975"/>
            <a:ext cx="553228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Rogers (2014) </a:t>
            </a:r>
            <a:r>
              <a:rPr lang="en-US" sz="1200" i="1" dirty="0">
                <a:latin typeface="Arial" panose="020B0604020202020204" pitchFamily="34" charset="0"/>
                <a:cs typeface="Arial" panose="020B0604020202020204" pitchFamily="34" charset="0"/>
              </a:rPr>
              <a:t>Photosynthesis Research</a:t>
            </a:r>
            <a:r>
              <a:rPr lang="en-US" sz="1200" dirty="0">
                <a:latin typeface="Arial" panose="020B0604020202020204" pitchFamily="34" charset="0"/>
                <a:cs typeface="Arial" panose="020B0604020202020204" pitchFamily="34" charset="0"/>
              </a:rPr>
              <a:t>; Rogers et al. (2017) </a:t>
            </a:r>
            <a:r>
              <a:rPr lang="en-US" sz="1200" i="1" dirty="0">
                <a:latin typeface="Arial" panose="020B0604020202020204" pitchFamily="34" charset="0"/>
                <a:cs typeface="Arial" panose="020B0604020202020204" pitchFamily="34" charset="0"/>
              </a:rPr>
              <a:t>New Phytologist</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78614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178D-C131-BDEE-E1B5-431CFF92E6F7}"/>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357360C-CC8C-615E-CB6D-5905A40467C3}"/>
              </a:ext>
            </a:extLst>
          </p:cNvPr>
          <p:cNvSpPr>
            <a:spLocks noGrp="1"/>
          </p:cNvSpPr>
          <p:nvPr>
            <p:ph idx="1"/>
          </p:nvPr>
        </p:nvSpPr>
        <p:spPr/>
        <p:txBody>
          <a:bodyPr>
            <a:normAutofit/>
          </a:bodyPr>
          <a:lstStyle/>
          <a:p>
            <a:r>
              <a:rPr lang="en-US" sz="1400" b="1" dirty="0">
                <a:latin typeface="Arial" panose="020B0604020202020204" pitchFamily="34" charset="0"/>
                <a:cs typeface="Arial" panose="020B0604020202020204" pitchFamily="34" charset="0"/>
              </a:rPr>
              <a:t>Committee</a:t>
            </a:r>
          </a:p>
          <a:p>
            <a:pPr lvl="1"/>
            <a:r>
              <a:rPr lang="en-US" sz="1000" b="1" dirty="0">
                <a:latin typeface="Arial" panose="020B0604020202020204" pitchFamily="34" charset="0"/>
                <a:cs typeface="Arial" panose="020B0604020202020204" pitchFamily="34" charset="0"/>
              </a:rPr>
              <a:t>CHAIR: NICK SMITH</a:t>
            </a:r>
          </a:p>
          <a:p>
            <a:pPr lvl="1"/>
            <a:r>
              <a:rPr lang="en-US" sz="1000" b="1" dirty="0">
                <a:latin typeface="Arial" panose="020B0604020202020204" pitchFamily="34" charset="0"/>
                <a:cs typeface="Arial" panose="020B0604020202020204" pitchFamily="34" charset="0"/>
              </a:rPr>
              <a:t>AIMÉE CLASSEN</a:t>
            </a:r>
          </a:p>
          <a:p>
            <a:pPr lvl="1"/>
            <a:endParaRPr lang="en-US" sz="10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728729C-3EE0-C16A-F4AA-9AD4B87FC468}"/>
              </a:ext>
            </a:extLst>
          </p:cNvPr>
          <p:cNvSpPr>
            <a:spLocks noGrp="1"/>
          </p:cNvSpPr>
          <p:nvPr>
            <p:ph type="sldNum" sz="quarter" idx="12"/>
          </p:nvPr>
        </p:nvSpPr>
        <p:spPr/>
        <p:txBody>
          <a:bodyPr/>
          <a:lstStyle/>
          <a:p>
            <a:fld id="{10B35473-280C-E043-9392-7E81C67433BF}" type="slidenum">
              <a:rPr lang="en-US" smtClean="0"/>
              <a:t>90</a:t>
            </a:fld>
            <a:endParaRPr lang="en-US"/>
          </a:p>
        </p:txBody>
      </p:sp>
      <p:pic>
        <p:nvPicPr>
          <p:cNvPr id="5" name="Picture 4">
            <a:extLst>
              <a:ext uri="{FF2B5EF4-FFF2-40B4-BE49-F238E27FC236}">
                <a16:creationId xmlns:a16="http://schemas.microsoft.com/office/drawing/2014/main" id="{8E6E2627-E9CA-6593-2A47-DDE982AC6B49}"/>
              </a:ext>
            </a:extLst>
          </p:cNvPr>
          <p:cNvPicPr>
            <a:picLocks noChangeAspect="1"/>
          </p:cNvPicPr>
          <p:nvPr/>
        </p:nvPicPr>
        <p:blipFill>
          <a:blip r:embed="rId2"/>
          <a:stretch>
            <a:fillRect/>
          </a:stretch>
        </p:blipFill>
        <p:spPr>
          <a:xfrm>
            <a:off x="4235140" y="6242519"/>
            <a:ext cx="2714316" cy="501181"/>
          </a:xfrm>
          <a:prstGeom prst="rect">
            <a:avLst/>
          </a:prstGeom>
        </p:spPr>
      </p:pic>
      <p:pic>
        <p:nvPicPr>
          <p:cNvPr id="6" name="Picture 4" descr="Double T Symbol | History &amp; Traditions | TTU">
            <a:hlinkClick r:id="rId3"/>
            <a:extLst>
              <a:ext uri="{FF2B5EF4-FFF2-40B4-BE49-F238E27FC236}">
                <a16:creationId xmlns:a16="http://schemas.microsoft.com/office/drawing/2014/main" id="{BB1A900B-048A-40E8-9656-FDFA68CEE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1606" y="5753177"/>
            <a:ext cx="997556" cy="10901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18B3B1-00A3-DEC0-DA06-50F22E636D6E}"/>
              </a:ext>
            </a:extLst>
          </p:cNvPr>
          <p:cNvPicPr>
            <a:picLocks noChangeAspect="1"/>
          </p:cNvPicPr>
          <p:nvPr/>
        </p:nvPicPr>
        <p:blipFill>
          <a:blip r:embed="rId5"/>
          <a:stretch>
            <a:fillRect/>
          </a:stretch>
        </p:blipFill>
        <p:spPr>
          <a:xfrm>
            <a:off x="7076835" y="6198291"/>
            <a:ext cx="1225498" cy="644999"/>
          </a:xfrm>
          <a:prstGeom prst="rect">
            <a:avLst/>
          </a:prstGeom>
        </p:spPr>
      </p:pic>
      <p:pic>
        <p:nvPicPr>
          <p:cNvPr id="1026" name="Picture 2">
            <a:extLst>
              <a:ext uri="{FF2B5EF4-FFF2-40B4-BE49-F238E27FC236}">
                <a16:creationId xmlns:a16="http://schemas.microsoft.com/office/drawing/2014/main" id="{1D1EEE8B-21CC-67B3-BAE3-5FF69DAB21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7871" y="5753177"/>
            <a:ext cx="1090113" cy="109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180E6E1-76B8-AE38-CE57-37F5B79C408C}"/>
              </a:ext>
            </a:extLst>
          </p:cNvPr>
          <p:cNvPicPr>
            <a:picLocks noChangeAspect="1"/>
          </p:cNvPicPr>
          <p:nvPr/>
        </p:nvPicPr>
        <p:blipFill>
          <a:blip r:embed="rId7"/>
          <a:stretch>
            <a:fillRect/>
          </a:stretch>
        </p:blipFill>
        <p:spPr>
          <a:xfrm>
            <a:off x="8569314" y="5843703"/>
            <a:ext cx="945310" cy="999587"/>
          </a:xfrm>
          <a:prstGeom prst="rect">
            <a:avLst/>
          </a:prstGeom>
        </p:spPr>
      </p:pic>
      <p:pic>
        <p:nvPicPr>
          <p:cNvPr id="8" name="Picture 7">
            <a:extLst>
              <a:ext uri="{FF2B5EF4-FFF2-40B4-BE49-F238E27FC236}">
                <a16:creationId xmlns:a16="http://schemas.microsoft.com/office/drawing/2014/main" id="{FFD8CC41-4393-04A8-9148-727F6AA1446C}"/>
              </a:ext>
            </a:extLst>
          </p:cNvPr>
          <p:cNvPicPr>
            <a:picLocks noChangeAspect="1"/>
          </p:cNvPicPr>
          <p:nvPr/>
        </p:nvPicPr>
        <p:blipFill>
          <a:blip r:embed="rId8"/>
          <a:stretch>
            <a:fillRect/>
          </a:stretch>
        </p:blipFill>
        <p:spPr>
          <a:xfrm>
            <a:off x="1550124" y="5879816"/>
            <a:ext cx="2685016" cy="978184"/>
          </a:xfrm>
          <a:prstGeom prst="rect">
            <a:avLst/>
          </a:prstGeom>
        </p:spPr>
      </p:pic>
      <p:pic>
        <p:nvPicPr>
          <p:cNvPr id="9" name="Picture 8">
            <a:extLst>
              <a:ext uri="{FF2B5EF4-FFF2-40B4-BE49-F238E27FC236}">
                <a16:creationId xmlns:a16="http://schemas.microsoft.com/office/drawing/2014/main" id="{350DBBCD-CE74-BF33-306E-B5F3F1A43BC2}"/>
              </a:ext>
            </a:extLst>
          </p:cNvPr>
          <p:cNvPicPr>
            <a:picLocks noChangeAspect="1"/>
          </p:cNvPicPr>
          <p:nvPr/>
        </p:nvPicPr>
        <p:blipFill>
          <a:blip r:embed="rId9"/>
          <a:stretch>
            <a:fillRect/>
          </a:stretch>
        </p:blipFill>
        <p:spPr>
          <a:xfrm>
            <a:off x="0" y="5714637"/>
            <a:ext cx="1540531" cy="1143363"/>
          </a:xfrm>
          <a:prstGeom prst="rect">
            <a:avLst/>
          </a:prstGeom>
        </p:spPr>
      </p:pic>
    </p:spTree>
    <p:extLst>
      <p:ext uri="{BB962C8B-B14F-4D97-AF65-F5344CB8AC3E}">
        <p14:creationId xmlns:p14="http://schemas.microsoft.com/office/powerpoint/2010/main" val="4002238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TotalTime>
  <Words>5360</Words>
  <Application>Microsoft Macintosh PowerPoint</Application>
  <PresentationFormat>Widescreen</PresentationFormat>
  <Paragraphs>906</Paragraphs>
  <Slides>90</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90</vt:i4>
      </vt:variant>
    </vt:vector>
  </HeadingPairs>
  <TitlesOfParts>
    <vt:vector size="94" baseType="lpstr">
      <vt:lpstr>Arial</vt:lpstr>
      <vt:lpstr>Calibri</vt:lpstr>
      <vt:lpstr>Cambria Math</vt:lpstr>
      <vt:lpstr>Office Theme</vt:lpstr>
      <vt:lpstr>PowerPoint Presentation</vt:lpstr>
      <vt:lpstr>General Introduction</vt:lpstr>
      <vt:lpstr>PowerPoint Presentation</vt:lpstr>
      <vt:lpstr>PowerPoint Presentation</vt:lpstr>
      <vt:lpstr>PowerPoint Presentation</vt:lpstr>
      <vt:lpstr>TBMs simulate photosynthesis through linear relationships between leaf nitrogen content and photosynthetic capacity…</vt:lpstr>
      <vt:lpstr>… following that high fractions of leaf nitrogen content are allocated to photosynthetic tissues</vt:lpstr>
      <vt:lpstr>TBMs are beginning to incorporate coupled carbon and nitrogen cycles</vt:lpstr>
      <vt:lpstr>… which means that leaf photosynthesis can be indirectly predicted through changes in soil nitrogen availability</vt:lpstr>
      <vt:lpstr>Empirical data supports this framework</vt:lpstr>
      <vt:lpstr>However, leaf nitrogen can be predicted independent of soil nitrogen…</vt:lpstr>
      <vt:lpstr>… and most TBMs do not invoke plant acclimation responses to changing environments</vt:lpstr>
      <vt:lpstr>Therefore, the large divergence in TBM simulations under future environments… </vt:lpstr>
      <vt:lpstr>Therefore, the large divergence in TBM simulations under future environments… </vt:lpstr>
      <vt:lpstr>Photosynthetic least-cost theory: leaves acclimate to changing climatic and edaphic environments via summed cost of resource use (nitrogen and water)</vt:lpstr>
      <vt:lpstr>Photosynthetic least-cost theory: leaves acclimate to changing climatic and edaphic environments via summed cost of resource use (nitrogen and water)</vt:lpstr>
      <vt:lpstr>Recent work supports expected patterns at broad spatiotemporal scales</vt:lpstr>
      <vt:lpstr>Recent work supports expected patterns at broad spatiotemporal scales</vt:lpstr>
      <vt:lpstr>Dissertation Objectives</vt:lpstr>
      <vt:lpstr>Dissertation Objectives</vt:lpstr>
      <vt:lpstr>Dissertation Objectives</vt:lpstr>
      <vt:lpstr>PowerPoint Presentation</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Soil nitrogen availability may decrease carbon costs to acquire nitrogen as a function of increased per-root nitrogen uptake</vt:lpstr>
      <vt:lpstr>However, effects of soil nitrogen availability on carbon costs to acquire nitrogen may be context dependent on nitrogen acquisition strategy</vt:lpstr>
      <vt:lpstr>However, effects of soil nitrogen availability on carbon costs to acquire nitrogen may be context dependent on nitrogen acquisition strategy</vt:lpstr>
      <vt:lpstr>However, effects of soil nitrogen availability on carbon costs to acquire nitrogen may be context dependent on nitrogen acquisition strategy</vt:lpstr>
      <vt:lpstr>However, effects of soil nitrogen availability on carbon costs to acquire nitrogen may be context dependent on nitrogen acquisition strategy</vt:lpstr>
      <vt:lpstr>Light availability may increase plant carbon costs to acquire nitrogen as a function of increased plant nitrogen demand</vt:lpstr>
      <vt:lpstr>Light availability may increase plant carbon costs to acquire nitrogen as a function of increased plant nitrogen demand</vt:lpstr>
      <vt:lpstr>Experiment setup</vt:lpstr>
      <vt:lpstr>Measurements</vt:lpstr>
      <vt:lpstr>Hypotheses</vt:lpstr>
      <vt:lpstr>Hypotheses</vt:lpstr>
      <vt:lpstr>Carbon costs to acquire nitrogen decreased with increasing fertilization, but increased with increasing light availability</vt:lpstr>
      <vt:lpstr>Carbon costs to acquire nitrogen decreased with increasing fertilization, but increased with increasing light availability</vt:lpstr>
      <vt:lpstr>Carbon costs to acquire nitrogen decreased with increasing fertilization, but increased with increasing light availability</vt:lpstr>
      <vt:lpstr>Reduced response of G. max to soil nitrogen may be due to reduced investment in root nodules</vt:lpstr>
      <vt:lpstr>PowerPoint Presentation</vt:lpstr>
      <vt:lpstr>PowerPoint Presentation</vt:lpstr>
      <vt:lpstr>PowerPoint Presentation</vt:lpstr>
      <vt:lpstr>The relative cost of resource use for photosynthesis drives variance in leaf nitrogen content across a climate and soil resource availability gradient </vt:lpstr>
      <vt:lpstr>Photosynthetic least-cost theory: leaves acclimate to changing climatic and edaphic environments via summed cost of resource use (nitrogen and water)</vt:lpstr>
      <vt:lpstr>β is held constant in least-cost optimality models, but evidence suggests that β varies across environments</vt:lpstr>
      <vt:lpstr>β is held constant in least-cost optimality models, but evidence suggests that β varies across environments</vt:lpstr>
      <vt:lpstr>Open questions</vt:lpstr>
      <vt:lpstr>Hypotheses</vt:lpstr>
      <vt:lpstr>The cost of acquiring and using nutrients (β) will be modified by soil resources and species identity</vt:lpstr>
      <vt:lpstr>Leaf Ci:Ca will be modified by costs of resource use and aboveground climate</vt:lpstr>
      <vt:lpstr>Leaf nitrogen content will be negatively related to leaf Ci:Ca</vt:lpstr>
      <vt:lpstr>Soil N may directly increase Narea due to increasing Nmass…</vt:lpstr>
      <vt:lpstr>… or may indirectly increase Narea due to reductions in the cost of acquiring nitrogen</vt:lpstr>
      <vt:lpstr>Field gradient experiment</vt:lpstr>
      <vt:lpstr>Field gradient experiment</vt:lpstr>
      <vt:lpstr>β decreases with increasing soil nitrogen, but is not modified by soil moisture</vt:lpstr>
      <vt:lpstr>β decreases with increasing soil nitrogen, but is not modified by soil moisture</vt:lpstr>
      <vt:lpstr>Leaf Ci:Ca decreases with increasing vapor pressure deficit, but is not modified by soil resource availability</vt:lpstr>
      <vt:lpstr>Narea increases with increasing soil nitrogen availability</vt:lpstr>
      <vt:lpstr>Narea is negatively associated with leaf Ci:Ca due to reductions in Marea</vt:lpstr>
      <vt:lpstr>β is negatively associated with increasing soil nitrogen, and generally lower in C4 species</vt:lpstr>
      <vt:lpstr>Leaf Ci:Ca is negatively related to increasing vapor pressure deficit and positively related to β </vt:lpstr>
      <vt:lpstr>Marea is negatively related to leaf Ci:Ca, while Nmass is positively related to leaf Ci:Ca</vt:lpstr>
      <vt:lpstr>Increasing soil nitrogen availability directly increases Nmass and decreases Marea</vt:lpstr>
      <vt:lpstr>N-fixation ability directly increased Nmass</vt:lpstr>
      <vt:lpstr>Marea is negatively associated with Nmass</vt:lpstr>
      <vt:lpstr>Soil moisture was positively associated with soil nitrogen availability</vt:lpstr>
      <vt:lpstr>Soil N directly increased Narea due to changes in Nmass…</vt:lpstr>
      <vt:lpstr>… and indirectly increased Narea through reductions in β</vt:lpstr>
      <vt:lpstr>Conclusions</vt:lpstr>
      <vt:lpstr>Conclusions</vt:lpstr>
      <vt:lpstr>Conclusions</vt:lpstr>
      <vt:lpstr>PowerPoint Presentation</vt:lpstr>
      <vt:lpstr>Increasing CO2 decreases stomatal conductance and photosynthetic capacity…</vt:lpstr>
      <vt:lpstr>… which corresponds with stimulations in whole plant growth</vt:lpstr>
      <vt:lpstr>Progressive nutrient limitation has been hypothesized to be the primary mechanism driving these acclimation responses</vt:lpstr>
      <vt:lpstr>But, recent work indicates that elevated CO2 may decrease leaf and whole plant nitrogen demand</vt:lpstr>
      <vt:lpstr>Leaf and whole plant acclimation responses to elevated CO2 may depend on nitrogen acquisition strategy</vt:lpstr>
      <vt:lpstr>Leaf and whole plant acclimation responses to elevated CO2 may depend on nitrogen acquisition strategy</vt:lpstr>
      <vt:lpstr>Open questions</vt:lpstr>
      <vt:lpstr>Experiment setup</vt:lpstr>
      <vt:lpstr>PowerPoint Presentation</vt:lpstr>
      <vt:lpstr>PowerPoint Presentation</vt:lpstr>
      <vt:lpstr>PowerPoint Presentation</vt:lpstr>
      <vt:lpstr>Future Plans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Perkowski, Evan A</dc:creator>
  <cp:lastModifiedBy>Perkowski, Evan A</cp:lastModifiedBy>
  <cp:revision>9</cp:revision>
  <dcterms:created xsi:type="dcterms:W3CDTF">2023-02-09T18:45:15Z</dcterms:created>
  <dcterms:modified xsi:type="dcterms:W3CDTF">2023-02-27T23:40:10Z</dcterms:modified>
</cp:coreProperties>
</file>